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7" r:id="rId9"/>
    <p:sldId id="263" r:id="rId10"/>
    <p:sldId id="268" r:id="rId11"/>
    <p:sldId id="264" r:id="rId12"/>
    <p:sldId id="269" r:id="rId13"/>
    <p:sldId id="266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1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1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8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8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2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5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8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C546-2FEB-4269-A6EE-3A2D8600CD24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FF41-BCD0-4329-BDAF-7598D6379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7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40659" y="562306"/>
            <a:ext cx="9651341" cy="551383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Загадка: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в магазине: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пожалуйста, сколько стоит два?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Тридцать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девять?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Шестьдесят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Дайте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 двести тридцать девять.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Пожалуйста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 вас девяносто рублей.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приобрёл покупатель?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6" y="2468893"/>
            <a:ext cx="56352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41025" y="1267502"/>
            <a:ext cx="777846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just"/>
            <a:r>
              <a:rPr lang="ru-RU" sz="2667" b="1" i="1" dirty="0" err="1"/>
              <a:t>Дизъюнктор</a:t>
            </a:r>
            <a:r>
              <a:rPr lang="ru-RU" sz="2667" b="1" i="1" dirty="0"/>
              <a:t> </a:t>
            </a:r>
            <a:r>
              <a:rPr lang="ru-RU" sz="2667" dirty="0"/>
              <a:t>–</a:t>
            </a:r>
            <a:r>
              <a:rPr lang="en-US" sz="2667" dirty="0"/>
              <a:t> </a:t>
            </a:r>
            <a:r>
              <a:rPr lang="ru-RU" sz="2667" dirty="0"/>
              <a:t>логический элемент </a:t>
            </a:r>
            <a:r>
              <a:rPr lang="ru-RU" sz="2667" b="1" dirty="0"/>
              <a:t>ИЛИ</a:t>
            </a:r>
            <a:r>
              <a:rPr lang="ru-RU" sz="2667" dirty="0"/>
              <a:t>, реализующий операцию логического сложения</a:t>
            </a:r>
          </a:p>
        </p:txBody>
      </p:sp>
      <p:graphicFrame>
        <p:nvGraphicFramePr>
          <p:cNvPr id="9" name="Group 20"/>
          <p:cNvGraphicFramePr>
            <a:graphicFrameLocks noGrp="1"/>
          </p:cNvGraphicFramePr>
          <p:nvPr/>
        </p:nvGraphicFramePr>
        <p:xfrm>
          <a:off x="7632171" y="2468893"/>
          <a:ext cx="3488267" cy="3048000"/>
        </p:xfrm>
        <a:graphic>
          <a:graphicData uri="http://schemas.openxmlformats.org/drawingml/2006/table">
            <a:tbl>
              <a:tblPr/>
              <a:tblGrid>
                <a:gridCol w="116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75520" y="2372883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0011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75520" y="3813043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0101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9883" y="3044957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r>
              <a:rPr lang="ru-RU" sz="3200" dirty="0" smtClean="0"/>
              <a:t>11</a:t>
            </a:r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414016" y="5733257"/>
            <a:ext cx="896257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just"/>
            <a:r>
              <a:rPr lang="ru-RU" sz="2667" dirty="0"/>
              <a:t>Если хотя бы на одном входе будет единица, то на выходе элемента также будет единица</a:t>
            </a:r>
          </a:p>
        </p:txBody>
      </p:sp>
    </p:spTree>
    <p:extLst>
      <p:ext uri="{BB962C8B-B14F-4D97-AF65-F5344CB8AC3E}">
        <p14:creationId xmlns:p14="http://schemas.microsoft.com/office/powerpoint/2010/main" val="24463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23684" y="1848909"/>
            <a:ext cx="3779068" cy="3107139"/>
            <a:chOff x="4105" y="2886"/>
            <a:chExt cx="1315" cy="1247"/>
          </a:xfrm>
        </p:grpSpPr>
        <p:sp>
          <p:nvSpPr>
            <p:cNvPr id="3" name="Rectangle 25"/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 sz="2400">
                <a:latin typeface="Calibri" panose="020F0502020204030204" pitchFamily="34" charset="0"/>
              </a:endParaRPr>
            </a:p>
          </p:txBody>
        </p:sp>
        <p:sp>
          <p:nvSpPr>
            <p:cNvPr id="4" name="Line 26"/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27"/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Oval 28"/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latin typeface="Calibri" panose="020F0502020204030204" pitchFamily="34" charset="0"/>
              </a:endParaRPr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4150" y="3873"/>
              <a:ext cx="1270" cy="2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/>
                <a:t>НЕ</a:t>
              </a:r>
              <a:r>
                <a:rPr lang="ru-RU" sz="2000" dirty="0"/>
                <a:t> (инвертор)</a:t>
              </a:r>
            </a:p>
          </p:txBody>
        </p:sp>
        <p:sp>
          <p:nvSpPr>
            <p:cNvPr id="8" name="Text Box 30"/>
            <p:cNvSpPr txBox="1">
              <a:spLocks noChangeArrowheads="1"/>
            </p:cNvSpPr>
            <p:nvPr/>
          </p:nvSpPr>
          <p:spPr bwMode="auto">
            <a:xfrm>
              <a:off x="4105" y="3067"/>
              <a:ext cx="226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7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6" y="2468893"/>
            <a:ext cx="56352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2305" y="836713"/>
            <a:ext cx="710488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just"/>
            <a:r>
              <a:rPr lang="ru-RU" sz="2667" b="1" i="1" dirty="0"/>
              <a:t>Инвертор </a:t>
            </a:r>
            <a:r>
              <a:rPr lang="ru-RU" sz="2667" dirty="0"/>
              <a:t>–</a:t>
            </a:r>
            <a:r>
              <a:rPr lang="en-US" sz="2667" dirty="0"/>
              <a:t> </a:t>
            </a:r>
            <a:r>
              <a:rPr lang="ru-RU" sz="2667" dirty="0"/>
              <a:t>логический элемент </a:t>
            </a:r>
            <a:r>
              <a:rPr lang="ru-RU" sz="2667" b="1" dirty="0"/>
              <a:t>НЕ</a:t>
            </a:r>
            <a:r>
              <a:rPr lang="ru-RU" sz="2667" dirty="0"/>
              <a:t>, реализующий операцию отрицания</a:t>
            </a:r>
          </a:p>
        </p:txBody>
      </p:sp>
      <p:graphicFrame>
        <p:nvGraphicFramePr>
          <p:cNvPr id="9" name="Group 20"/>
          <p:cNvGraphicFramePr>
            <a:graphicFrameLocks noGrp="1"/>
          </p:cNvGraphicFramePr>
          <p:nvPr/>
        </p:nvGraphicFramePr>
        <p:xfrm>
          <a:off x="8496267" y="2948947"/>
          <a:ext cx="2324100" cy="1828800"/>
        </p:xfrm>
        <a:graphic>
          <a:graphicData uri="http://schemas.openxmlformats.org/drawingml/2006/table">
            <a:tbl>
              <a:tblPr/>
              <a:tblGrid>
                <a:gridCol w="116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75520" y="3044958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r>
              <a:rPr lang="ru-RU" sz="32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9883" y="3044958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1680" y="5733257"/>
            <a:ext cx="93649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just"/>
            <a:r>
              <a:rPr lang="ru-RU" sz="2667" dirty="0"/>
              <a:t>Если на входе элемента 0, то на выходе 1 и наоборот</a:t>
            </a:r>
          </a:p>
        </p:txBody>
      </p:sp>
    </p:spTree>
    <p:extLst>
      <p:ext uri="{BB962C8B-B14F-4D97-AF65-F5344CB8AC3E}">
        <p14:creationId xmlns:p14="http://schemas.microsoft.com/office/powerpoint/2010/main" val="35044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919288" y="1268414"/>
            <a:ext cx="8229600" cy="10366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Arial" panose="020B0604020202020204" pitchFamily="34" charset="0"/>
              </a:rPr>
              <a:t>Технически все логические элементы ПК реализуются на базе транзисторов.</a:t>
            </a:r>
          </a:p>
        </p:txBody>
      </p:sp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altLang="ru-RU" b="1" dirty="0" smtClean="0">
                <a:latin typeface="Arial" panose="020B0604020202020204" pitchFamily="34" charset="0"/>
              </a:rPr>
              <a:t>Логические элементы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36839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860800"/>
            <a:ext cx="26447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500438"/>
            <a:ext cx="28813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54" y="5264944"/>
            <a:ext cx="1316021" cy="12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3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2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7027">
            <a:off x="7403893" y="2034580"/>
            <a:ext cx="4113096" cy="372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55462" y="2985991"/>
            <a:ext cx="5975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err="1"/>
              <a:t>Ч</a:t>
            </a:r>
            <a:r>
              <a:rPr lang="ru-RU" altLang="ru-RU" sz="2000" dirty="0" err="1" smtClean="0"/>
              <a:t>етырехъядерный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процессор </a:t>
            </a:r>
            <a:r>
              <a:rPr lang="ru-RU" altLang="ru-RU" sz="2000" dirty="0" err="1"/>
              <a:t>Intel</a:t>
            </a:r>
            <a:r>
              <a:rPr lang="ru-RU" altLang="ru-RU" sz="2000" dirty="0"/>
              <a:t> </a:t>
            </a:r>
            <a:r>
              <a:rPr lang="ru-RU" altLang="ru-RU" sz="2000" dirty="0" err="1"/>
              <a:t>Core</a:t>
            </a:r>
            <a:r>
              <a:rPr lang="ru-RU" altLang="ru-RU" sz="2000" dirty="0"/>
              <a:t> 2 </a:t>
            </a:r>
            <a:r>
              <a:rPr lang="ru-RU" altLang="ru-RU" sz="2000" dirty="0" err="1"/>
              <a:t>Extreme</a:t>
            </a:r>
            <a:r>
              <a:rPr lang="ru-RU" altLang="ru-RU" sz="2000" dirty="0"/>
              <a:t>, созданный на базе 45-нанометровой производственной технологии, содержит 820 миллионов </a:t>
            </a:r>
            <a:r>
              <a:rPr lang="ru-RU" altLang="ru-RU" sz="2000" dirty="0" smtClean="0"/>
              <a:t>транзисторов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7453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5"/>
          <p:cNvSpPr txBox="1">
            <a:spLocks noChangeArrowheads="1"/>
          </p:cNvSpPr>
          <p:nvPr/>
        </p:nvSpPr>
        <p:spPr bwMode="auto">
          <a:xfrm>
            <a:off x="1847851" y="1796700"/>
            <a:ext cx="828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Какой сигнал должен быть на выходе при каждом возможном наборе сигналов на входах?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chemeClr val="tx2"/>
                </a:solidFill>
                <a:ea typeface="+mn-ea"/>
                <a:cs typeface="Arial" charset="0"/>
              </a:rPr>
              <a:t>Анализ электронной схемы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7752801" y="3932239"/>
            <a:ext cx="51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358009" y="326550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latin typeface="Arial" panose="020B0604020202020204" pitchFamily="34" charset="0"/>
              </a:rPr>
              <a:t>А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343400" y="4065491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 dirty="0">
                <a:latin typeface="Arial" panose="020B0604020202020204" pitchFamily="34" charset="0"/>
              </a:rPr>
              <a:t>В</a:t>
            </a:r>
            <a:r>
              <a:rPr lang="en-US" altLang="ru-RU" sz="2000" dirty="0">
                <a:latin typeface="Arial" panose="020B0604020202020204" pitchFamily="34" charset="0"/>
              </a:rPr>
              <a:t> 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4692650" y="3303588"/>
            <a:ext cx="4679950" cy="1654175"/>
            <a:chOff x="340" y="2154"/>
            <a:chExt cx="2948" cy="1042"/>
          </a:xfrm>
        </p:grpSpPr>
        <p:sp>
          <p:nvSpPr>
            <p:cNvPr id="22567" name="Rectangle 11"/>
            <p:cNvSpPr>
              <a:spLocks noChangeArrowheads="1"/>
            </p:cNvSpPr>
            <p:nvPr/>
          </p:nvSpPr>
          <p:spPr bwMode="auto">
            <a:xfrm>
              <a:off x="1782" y="2154"/>
              <a:ext cx="488" cy="81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22568" name="Text Box 13"/>
            <p:cNvSpPr txBox="1">
              <a:spLocks noChangeArrowheads="1"/>
            </p:cNvSpPr>
            <p:nvPr/>
          </p:nvSpPr>
          <p:spPr bwMode="auto">
            <a:xfrm>
              <a:off x="2044" y="2198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400">
                  <a:latin typeface="Arial" panose="020B0604020202020204" pitchFamily="34" charset="0"/>
                </a:rPr>
                <a:t>&amp;</a:t>
              </a: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22569" name="Line 14"/>
            <p:cNvSpPr>
              <a:spLocks noChangeShapeType="1"/>
            </p:cNvSpPr>
            <p:nvPr/>
          </p:nvSpPr>
          <p:spPr bwMode="auto">
            <a:xfrm>
              <a:off x="340" y="2759"/>
              <a:ext cx="3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Text Box 15"/>
            <p:cNvSpPr txBox="1">
              <a:spLocks noChangeArrowheads="1"/>
            </p:cNvSpPr>
            <p:nvPr/>
          </p:nvSpPr>
          <p:spPr bwMode="auto">
            <a:xfrm>
              <a:off x="2450" y="2242"/>
              <a:ext cx="8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000" b="1" i="1">
                  <a:latin typeface="Arial" panose="020B0604020202020204" pitchFamily="34" charset="0"/>
                </a:rPr>
                <a:t>F</a:t>
              </a:r>
              <a:endParaRPr lang="ru-RU" altLang="ru-RU" sz="2000" b="1" i="1">
                <a:latin typeface="Arial" panose="020B0604020202020204" pitchFamily="34" charset="0"/>
              </a:endParaRPr>
            </a:p>
          </p:txBody>
        </p:sp>
        <p:sp>
          <p:nvSpPr>
            <p:cNvPr id="22571" name="Rectangle 16"/>
            <p:cNvSpPr>
              <a:spLocks noChangeArrowheads="1"/>
            </p:cNvSpPr>
            <p:nvPr/>
          </p:nvSpPr>
          <p:spPr bwMode="auto">
            <a:xfrm>
              <a:off x="664" y="2410"/>
              <a:ext cx="488" cy="7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22572" name="Line 17"/>
            <p:cNvSpPr>
              <a:spLocks noChangeShapeType="1"/>
            </p:cNvSpPr>
            <p:nvPr/>
          </p:nvSpPr>
          <p:spPr bwMode="auto">
            <a:xfrm>
              <a:off x="1152" y="2716"/>
              <a:ext cx="6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Oval 18"/>
            <p:cNvSpPr>
              <a:spLocks noChangeArrowheads="1"/>
            </p:cNvSpPr>
            <p:nvPr/>
          </p:nvSpPr>
          <p:spPr bwMode="auto">
            <a:xfrm>
              <a:off x="1110" y="2658"/>
              <a:ext cx="81" cy="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2574" name="Text Box 19"/>
            <p:cNvSpPr txBox="1">
              <a:spLocks noChangeArrowheads="1"/>
            </p:cNvSpPr>
            <p:nvPr/>
          </p:nvSpPr>
          <p:spPr bwMode="auto">
            <a:xfrm>
              <a:off x="1338" y="2478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ru-RU" altLang="ru-RU" sz="2000">
                <a:latin typeface="Arial" panose="020B0604020202020204" pitchFamily="34" charset="0"/>
              </a:endParaRPr>
            </a:p>
          </p:txBody>
        </p:sp>
      </p:grpSp>
      <p:sp>
        <p:nvSpPr>
          <p:cNvPr id="22566" name="Line 7"/>
          <p:cNvSpPr>
            <a:spLocks noChangeShapeType="1"/>
          </p:cNvSpPr>
          <p:nvPr/>
        </p:nvSpPr>
        <p:spPr bwMode="auto">
          <a:xfrm>
            <a:off x="4716462" y="3443288"/>
            <a:ext cx="2230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5"/>
          <p:cNvSpPr txBox="1">
            <a:spLocks noChangeArrowheads="1"/>
          </p:cNvSpPr>
          <p:nvPr/>
        </p:nvSpPr>
        <p:spPr bwMode="auto">
          <a:xfrm>
            <a:off x="2094000" y="1417143"/>
            <a:ext cx="7628498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67" dirty="0"/>
              <a:t>Какой сигнал должен быть на выходе при каждом возможном наборе сигналов на входах?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3392" y="164638"/>
            <a:ext cx="10972800" cy="1143001"/>
          </a:xfrm>
        </p:spPr>
        <p:txBody>
          <a:bodyPr/>
          <a:lstStyle/>
          <a:p>
            <a:pPr algn="ctr">
              <a:defRPr/>
            </a:pPr>
            <a:r>
              <a:rPr lang="ru-RU" sz="5333" b="1" dirty="0">
                <a:solidFill>
                  <a:srgbClr val="002060"/>
                </a:solidFill>
                <a:ea typeface="+mn-ea"/>
                <a:cs typeface="Arial" charset="0"/>
              </a:rPr>
              <a:t>Анализ электронной схемы 2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649485" y="2887555"/>
            <a:ext cx="5571536" cy="2746020"/>
            <a:chOff x="1043608" y="2067694"/>
            <a:chExt cx="4178652" cy="2059515"/>
          </a:xfrm>
        </p:grpSpPr>
        <p:sp>
          <p:nvSpPr>
            <p:cNvPr id="23587" name="Line 7"/>
            <p:cNvSpPr>
              <a:spLocks noChangeShapeType="1"/>
            </p:cNvSpPr>
            <p:nvPr/>
          </p:nvSpPr>
          <p:spPr bwMode="auto">
            <a:xfrm>
              <a:off x="4109493" y="2561793"/>
              <a:ext cx="3638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3588" name="Text Box 8"/>
            <p:cNvSpPr txBox="1">
              <a:spLocks noChangeArrowheads="1"/>
            </p:cNvSpPr>
            <p:nvPr/>
          </p:nvSpPr>
          <p:spPr bwMode="auto">
            <a:xfrm>
              <a:off x="2843808" y="2067694"/>
              <a:ext cx="913659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67" dirty="0"/>
                <a:t>1100</a:t>
              </a:r>
            </a:p>
          </p:txBody>
        </p:sp>
        <p:sp>
          <p:nvSpPr>
            <p:cNvPr id="23589" name="Text Box 9"/>
            <p:cNvSpPr txBox="1">
              <a:spLocks noChangeArrowheads="1"/>
            </p:cNvSpPr>
            <p:nvPr/>
          </p:nvSpPr>
          <p:spPr bwMode="auto">
            <a:xfrm>
              <a:off x="1043608" y="3219822"/>
              <a:ext cx="1053545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67" b="1" i="1" dirty="0"/>
                <a:t>В</a:t>
              </a:r>
              <a:r>
                <a:rPr lang="en-US" sz="2667" dirty="0"/>
                <a:t> 0101</a:t>
              </a:r>
              <a:endParaRPr lang="ru-RU" sz="2667" dirty="0"/>
            </a:p>
          </p:txBody>
        </p:sp>
        <p:sp>
          <p:nvSpPr>
            <p:cNvPr id="23591" name="Rectangle 11"/>
            <p:cNvSpPr>
              <a:spLocks noChangeArrowheads="1"/>
            </p:cNvSpPr>
            <p:nvPr/>
          </p:nvSpPr>
          <p:spPr bwMode="auto">
            <a:xfrm>
              <a:off x="3563089" y="2112717"/>
              <a:ext cx="546404" cy="94548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sz="3200"/>
            </a:p>
          </p:txBody>
        </p:sp>
        <p:sp>
          <p:nvSpPr>
            <p:cNvPr id="23592" name="Line 12"/>
            <p:cNvSpPr>
              <a:spLocks noChangeShapeType="1"/>
            </p:cNvSpPr>
            <p:nvPr/>
          </p:nvSpPr>
          <p:spPr bwMode="auto">
            <a:xfrm>
              <a:off x="2843808" y="2427734"/>
              <a:ext cx="7239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3593" name="Text Box 13"/>
            <p:cNvSpPr txBox="1">
              <a:spLocks noChangeArrowheads="1"/>
            </p:cNvSpPr>
            <p:nvPr/>
          </p:nvSpPr>
          <p:spPr bwMode="auto">
            <a:xfrm>
              <a:off x="3779912" y="2139702"/>
              <a:ext cx="227295" cy="43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dirty="0"/>
                <a:t>1</a:t>
              </a:r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4283968" y="2139702"/>
              <a:ext cx="938292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67" dirty="0"/>
                <a:t>1110</a:t>
              </a:r>
              <a:r>
                <a:rPr lang="en-US" sz="2667" dirty="0"/>
                <a:t> </a:t>
              </a:r>
              <a:r>
                <a:rPr lang="en-US" sz="2667" b="1" i="1" dirty="0"/>
                <a:t>F</a:t>
              </a:r>
              <a:endParaRPr lang="ru-RU" sz="2667" b="1" i="1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907704" y="3219822"/>
              <a:ext cx="906444" cy="907387"/>
              <a:chOff x="1907704" y="3147814"/>
              <a:chExt cx="906444" cy="907387"/>
            </a:xfrm>
          </p:grpSpPr>
          <p:sp>
            <p:nvSpPr>
              <p:cNvPr id="23594" name="Line 14"/>
              <p:cNvSpPr>
                <a:spLocks noChangeShapeType="1"/>
              </p:cNvSpPr>
              <p:nvPr/>
            </p:nvSpPr>
            <p:spPr bwMode="auto">
              <a:xfrm>
                <a:off x="1907704" y="3579862"/>
                <a:ext cx="3638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3596" name="Rectangle 16"/>
              <p:cNvSpPr>
                <a:spLocks noChangeArrowheads="1"/>
              </p:cNvSpPr>
              <p:nvPr/>
            </p:nvSpPr>
            <p:spPr bwMode="auto">
              <a:xfrm>
                <a:off x="2267744" y="3147814"/>
                <a:ext cx="546404" cy="9073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ru-RU" sz="3200"/>
              </a:p>
            </p:txBody>
          </p:sp>
        </p:grpSp>
        <p:sp>
          <p:nvSpPr>
            <p:cNvPr id="23597" name="Line 17"/>
            <p:cNvSpPr>
              <a:spLocks noChangeShapeType="1"/>
            </p:cNvSpPr>
            <p:nvPr/>
          </p:nvSpPr>
          <p:spPr bwMode="auto">
            <a:xfrm>
              <a:off x="2843808" y="3651870"/>
              <a:ext cx="3600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23598" name="Oval 18"/>
            <p:cNvSpPr>
              <a:spLocks noChangeArrowheads="1"/>
            </p:cNvSpPr>
            <p:nvPr/>
          </p:nvSpPr>
          <p:spPr bwMode="auto">
            <a:xfrm>
              <a:off x="2771800" y="3579862"/>
              <a:ext cx="90694" cy="958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3599" name="Text Box 19"/>
            <p:cNvSpPr txBox="1">
              <a:spLocks noChangeArrowheads="1"/>
            </p:cNvSpPr>
            <p:nvPr/>
          </p:nvSpPr>
          <p:spPr bwMode="auto">
            <a:xfrm>
              <a:off x="2843808" y="2486755"/>
              <a:ext cx="811094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67" dirty="0"/>
                <a:t>1010</a:t>
              </a:r>
              <a:endParaRPr lang="ru-RU" sz="2667"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907704" y="2139702"/>
              <a:ext cx="906444" cy="907387"/>
              <a:chOff x="1907704" y="3147814"/>
              <a:chExt cx="906444" cy="907387"/>
            </a:xfrm>
          </p:grpSpPr>
          <p:sp>
            <p:nvSpPr>
              <p:cNvPr id="26" name="Line 14"/>
              <p:cNvSpPr>
                <a:spLocks noChangeShapeType="1"/>
              </p:cNvSpPr>
              <p:nvPr/>
            </p:nvSpPr>
            <p:spPr bwMode="auto">
              <a:xfrm>
                <a:off x="1907704" y="3579862"/>
                <a:ext cx="3638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2267744" y="3147814"/>
                <a:ext cx="546404" cy="90738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ru-RU" sz="3200"/>
              </a:p>
            </p:txBody>
          </p:sp>
        </p:grp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2771800" y="2355726"/>
              <a:ext cx="90694" cy="958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203848" y="2859782"/>
              <a:ext cx="3600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3203848" y="2859782"/>
              <a:ext cx="0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043608" y="2139702"/>
              <a:ext cx="1053545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67" b="1" i="1" dirty="0"/>
                <a:t>А</a:t>
              </a:r>
              <a:r>
                <a:rPr lang="en-US" sz="2667" dirty="0"/>
                <a:t> 0</a:t>
              </a:r>
              <a:r>
                <a:rPr lang="ru-RU" sz="2667" dirty="0"/>
                <a:t>01</a:t>
              </a:r>
              <a:r>
                <a:rPr lang="en-US" sz="2667" dirty="0"/>
                <a:t>1</a:t>
              </a:r>
              <a:endParaRPr lang="ru-RU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8884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5"/>
          <p:cNvSpPr txBox="1">
            <a:spLocks noChangeArrowheads="1"/>
          </p:cNvSpPr>
          <p:nvPr/>
        </p:nvSpPr>
        <p:spPr bwMode="auto">
          <a:xfrm>
            <a:off x="2220686" y="1341439"/>
            <a:ext cx="7063273" cy="1323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67" dirty="0"/>
              <a:t>Какой сигнал должен быть на выходе при каждом возможном наборе сигналов на входах?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23392" y="164638"/>
            <a:ext cx="10972800" cy="1143001"/>
          </a:xfrm>
        </p:spPr>
        <p:txBody>
          <a:bodyPr/>
          <a:lstStyle/>
          <a:p>
            <a:pPr algn="ctr">
              <a:defRPr/>
            </a:pPr>
            <a:r>
              <a:rPr lang="ru-RU" sz="5333" b="1" dirty="0">
                <a:solidFill>
                  <a:srgbClr val="002060"/>
                </a:solidFill>
                <a:ea typeface="+mn-ea"/>
                <a:cs typeface="Arial" charset="0"/>
              </a:rPr>
              <a:t>Анализ электронной схемы 3 </a:t>
            </a:r>
          </a:p>
        </p:txBody>
      </p:sp>
      <p:sp>
        <p:nvSpPr>
          <p:cNvPr id="23587" name="Line 7"/>
          <p:cNvSpPr>
            <a:spLocks noChangeShapeType="1"/>
          </p:cNvSpPr>
          <p:nvPr/>
        </p:nvSpPr>
        <p:spPr bwMode="auto">
          <a:xfrm>
            <a:off x="7560050" y="3772984"/>
            <a:ext cx="4851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3588" name="Text Box 8"/>
          <p:cNvSpPr txBox="1">
            <a:spLocks noChangeArrowheads="1"/>
          </p:cNvSpPr>
          <p:nvPr/>
        </p:nvSpPr>
        <p:spPr bwMode="auto">
          <a:xfrm>
            <a:off x="5872471" y="3114185"/>
            <a:ext cx="1218212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67" dirty="0"/>
              <a:t>1100</a:t>
            </a:r>
          </a:p>
        </p:txBody>
      </p:sp>
      <p:sp>
        <p:nvSpPr>
          <p:cNvPr id="23589" name="Text Box 9"/>
          <p:cNvSpPr txBox="1">
            <a:spLocks noChangeArrowheads="1"/>
          </p:cNvSpPr>
          <p:nvPr/>
        </p:nvSpPr>
        <p:spPr bwMode="auto">
          <a:xfrm>
            <a:off x="3472204" y="5034399"/>
            <a:ext cx="1404727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67" b="1" i="1" dirty="0"/>
              <a:t>В</a:t>
            </a:r>
            <a:r>
              <a:rPr lang="en-US" sz="2667" dirty="0"/>
              <a:t> 0101</a:t>
            </a:r>
            <a:endParaRPr lang="ru-RU" sz="2667" dirty="0"/>
          </a:p>
        </p:txBody>
      </p:sp>
      <p:sp>
        <p:nvSpPr>
          <p:cNvPr id="23591" name="Rectangle 11"/>
          <p:cNvSpPr>
            <a:spLocks noChangeArrowheads="1"/>
          </p:cNvSpPr>
          <p:nvPr/>
        </p:nvSpPr>
        <p:spPr bwMode="auto">
          <a:xfrm>
            <a:off x="6831511" y="3174216"/>
            <a:ext cx="728539" cy="12606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 sz="3200"/>
          </a:p>
        </p:txBody>
      </p:sp>
      <p:sp>
        <p:nvSpPr>
          <p:cNvPr id="23592" name="Line 12"/>
          <p:cNvSpPr>
            <a:spLocks noChangeShapeType="1"/>
          </p:cNvSpPr>
          <p:nvPr/>
        </p:nvSpPr>
        <p:spPr bwMode="auto">
          <a:xfrm>
            <a:off x="5872470" y="3594239"/>
            <a:ext cx="96524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3593" name="Text Box 13"/>
          <p:cNvSpPr txBox="1">
            <a:spLocks noChangeArrowheads="1"/>
          </p:cNvSpPr>
          <p:nvPr/>
        </p:nvSpPr>
        <p:spPr bwMode="auto">
          <a:xfrm>
            <a:off x="7120609" y="3210197"/>
            <a:ext cx="303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&amp;</a:t>
            </a:r>
            <a:endParaRPr lang="ru-RU" sz="3200" dirty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792683" y="3210197"/>
            <a:ext cx="1251056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67" dirty="0"/>
              <a:t>0100 </a:t>
            </a:r>
            <a:r>
              <a:rPr lang="en-US" sz="2667" b="1" i="1" dirty="0"/>
              <a:t>F</a:t>
            </a:r>
            <a:endParaRPr lang="ru-RU" sz="2667" b="1" i="1" dirty="0"/>
          </a:p>
        </p:txBody>
      </p:sp>
      <p:sp>
        <p:nvSpPr>
          <p:cNvPr id="23594" name="Line 14"/>
          <p:cNvSpPr>
            <a:spLocks noChangeShapeType="1"/>
          </p:cNvSpPr>
          <p:nvPr/>
        </p:nvSpPr>
        <p:spPr bwMode="auto">
          <a:xfrm>
            <a:off x="4624331" y="5610463"/>
            <a:ext cx="48519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3596" name="Rectangle 16"/>
          <p:cNvSpPr>
            <a:spLocks noChangeArrowheads="1"/>
          </p:cNvSpPr>
          <p:nvPr/>
        </p:nvSpPr>
        <p:spPr bwMode="auto">
          <a:xfrm>
            <a:off x="5104385" y="4650357"/>
            <a:ext cx="728539" cy="12098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 sz="3200"/>
          </a:p>
        </p:txBody>
      </p:sp>
      <p:sp>
        <p:nvSpPr>
          <p:cNvPr id="23597" name="Line 17"/>
          <p:cNvSpPr>
            <a:spLocks noChangeShapeType="1"/>
          </p:cNvSpPr>
          <p:nvPr/>
        </p:nvSpPr>
        <p:spPr bwMode="auto">
          <a:xfrm>
            <a:off x="5805526" y="5226420"/>
            <a:ext cx="55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3599" name="Text Box 19"/>
          <p:cNvSpPr txBox="1">
            <a:spLocks noChangeArrowheads="1"/>
          </p:cNvSpPr>
          <p:nvPr/>
        </p:nvSpPr>
        <p:spPr bwMode="auto">
          <a:xfrm>
            <a:off x="5872470" y="3672934"/>
            <a:ext cx="1081459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67" dirty="0"/>
              <a:t>0111</a:t>
            </a:r>
            <a:endParaRPr lang="ru-RU" sz="2667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>
            <a:off x="3856246" y="3786260"/>
            <a:ext cx="12532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104385" y="3210197"/>
            <a:ext cx="728539" cy="12098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ru-RU" sz="3200"/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5776460" y="3498228"/>
            <a:ext cx="120925" cy="1277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6352524" y="4170303"/>
            <a:ext cx="48005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6352523" y="4170303"/>
            <a:ext cx="0" cy="10561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472204" y="3210197"/>
            <a:ext cx="1404727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67" b="1" i="1" dirty="0"/>
              <a:t>А</a:t>
            </a:r>
            <a:r>
              <a:rPr lang="en-US" sz="2667" dirty="0"/>
              <a:t> 0</a:t>
            </a:r>
            <a:r>
              <a:rPr lang="ru-RU" sz="2667" dirty="0"/>
              <a:t>01</a:t>
            </a:r>
            <a:r>
              <a:rPr lang="en-US" sz="2667" dirty="0"/>
              <a:t>1</a:t>
            </a:r>
            <a:endParaRPr lang="ru-RU" sz="2667" dirty="0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4528321" y="3786260"/>
            <a:ext cx="0" cy="1152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4528321" y="4938388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400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5392417" y="4746367"/>
            <a:ext cx="3030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30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24" y="970765"/>
            <a:ext cx="8760582" cy="52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1656" y="977764"/>
            <a:ext cx="91226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спутник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Земли.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2+3=4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отличная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погода!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на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Неве.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нам пришёл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один угол в треугольнике прямой, то треугольник будет тупоугольным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Запишите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задание.</a:t>
            </a:r>
          </a:p>
          <a:p>
            <a:pPr marL="741045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квадратов двух сторон треугольника равна квадрату третьей, то он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прямоугольный.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7" y="4058757"/>
            <a:ext cx="5057775" cy="220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Отгадай ребус. Узнай тему урока: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6616" y="1101080"/>
            <a:ext cx="754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45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908" y="154470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Тема урока: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2908" y="3278112"/>
            <a:ext cx="8229600" cy="1000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Логические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14970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47790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24034" y="4156518"/>
            <a:ext cx="307183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Познакомиться: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44" y="4156518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 принципами работы логических элементов.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095472" y="2584882"/>
            <a:ext cx="157163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Узнать: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8546" y="2584882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26C3D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что такое логические элементы и где они применяются?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81200" y="12164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Цели:</a:t>
            </a:r>
          </a:p>
        </p:txBody>
      </p:sp>
    </p:spTree>
    <p:extLst>
      <p:ext uri="{BB962C8B-B14F-4D97-AF65-F5344CB8AC3E}">
        <p14:creationId xmlns:p14="http://schemas.microsoft.com/office/powerpoint/2010/main" val="37262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66888" y="2228279"/>
            <a:ext cx="87487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600" b="1" i="1" dirty="0">
                <a:latin typeface="Calibri" panose="020F0502020204030204" pitchFamily="34" charset="0"/>
              </a:rPr>
              <a:t>Логический элемент </a:t>
            </a:r>
            <a:r>
              <a:rPr lang="ru-RU" altLang="ru-RU" sz="3600" dirty="0">
                <a:latin typeface="Calibri" panose="020F0502020204030204" pitchFamily="34" charset="0"/>
              </a:rPr>
              <a:t>– устройство, которое после обработки двоичных сигналов выдаёт значение одной из логических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18758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21798" y="1555622"/>
            <a:ext cx="4135818" cy="3427857"/>
            <a:chOff x="413" y="2886"/>
            <a:chExt cx="1477" cy="1257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 sz="2400">
                <a:latin typeface="Calibri" panose="020F0502020204030204" pitchFamily="34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2400" dirty="0">
                  <a:latin typeface="Calibri" panose="020F0502020204030204" pitchFamily="34" charset="0"/>
                </a:rPr>
                <a:t>&amp;</a:t>
              </a:r>
              <a:endParaRPr lang="ru-RU" altLang="ru-RU" sz="2400" dirty="0">
                <a:latin typeface="Calibri" panose="020F0502020204030204" pitchFamily="34" charset="0"/>
              </a:endParaRP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76" y="2886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А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В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13" y="3893"/>
              <a:ext cx="1477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tabLst>
                  <a:tab pos="2147888" algn="l"/>
                </a:tabLst>
                <a:defRPr/>
              </a:pPr>
              <a:r>
                <a:rPr lang="ru-RU" sz="2000" b="1" dirty="0"/>
                <a:t>   И</a:t>
              </a:r>
              <a:r>
                <a:rPr lang="ru-RU" sz="2000" dirty="0"/>
                <a:t> (</a:t>
              </a:r>
              <a:r>
                <a:rPr lang="ru-RU" sz="2000" dirty="0" err="1"/>
                <a:t>конъюнктор</a:t>
              </a:r>
              <a:r>
                <a:rPr lang="ru-RU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7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2205" y="1363512"/>
            <a:ext cx="879950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ctr"/>
            <a:r>
              <a:rPr lang="ru-RU" sz="2667" b="1" i="1" dirty="0" err="1"/>
              <a:t>Конъюнктор</a:t>
            </a:r>
            <a:r>
              <a:rPr lang="ru-RU" sz="2667" b="1" i="1" dirty="0"/>
              <a:t> </a:t>
            </a:r>
            <a:r>
              <a:rPr lang="ru-RU" sz="2667" dirty="0"/>
              <a:t>–</a:t>
            </a:r>
            <a:r>
              <a:rPr lang="en-US" sz="2667" dirty="0"/>
              <a:t> </a:t>
            </a:r>
            <a:r>
              <a:rPr lang="ru-RU" sz="2667" dirty="0"/>
              <a:t>логический элемент </a:t>
            </a:r>
            <a:r>
              <a:rPr lang="ru-RU" sz="2667" b="1" dirty="0"/>
              <a:t>И</a:t>
            </a:r>
            <a:r>
              <a:rPr lang="ru-RU" sz="2667" dirty="0"/>
              <a:t>, реализующий операцию логического умножения</a:t>
            </a:r>
          </a:p>
        </p:txBody>
      </p:sp>
      <p:graphicFrame>
        <p:nvGraphicFramePr>
          <p:cNvPr id="9" name="Group 20"/>
          <p:cNvGraphicFramePr>
            <a:graphicFrameLocks noGrp="1"/>
          </p:cNvGraphicFramePr>
          <p:nvPr/>
        </p:nvGraphicFramePr>
        <p:xfrm>
          <a:off x="7632171" y="2468893"/>
          <a:ext cx="3488267" cy="3048000"/>
        </p:xfrm>
        <a:graphic>
          <a:graphicData uri="http://schemas.openxmlformats.org/drawingml/2006/table">
            <a:tbl>
              <a:tblPr/>
              <a:tblGrid>
                <a:gridCol w="116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</a:t>
                      </a: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</a:t>
                      </a:r>
                      <a:endParaRPr kumimoji="0" lang="ru-RU" sz="3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18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45" y="2468893"/>
            <a:ext cx="563527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75520" y="2372883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0011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75520" y="3813043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0101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9883" y="3044957"/>
            <a:ext cx="13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0001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99616" y="5733257"/>
            <a:ext cx="987697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585" algn="ctr"/>
            <a:r>
              <a:rPr lang="ru-RU" sz="2667" dirty="0"/>
              <a:t>Единица на выходе этого элемента появится только тогда, когда на всех входах будут единицы.</a:t>
            </a:r>
          </a:p>
        </p:txBody>
      </p:sp>
    </p:spTree>
    <p:extLst>
      <p:ext uri="{BB962C8B-B14F-4D97-AF65-F5344CB8AC3E}">
        <p14:creationId xmlns:p14="http://schemas.microsoft.com/office/powerpoint/2010/main" val="24554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886200" y="1637918"/>
            <a:ext cx="4480560" cy="3427857"/>
            <a:chOff x="2283" y="2886"/>
            <a:chExt cx="1497" cy="1260"/>
          </a:xfrm>
        </p:grpSpPr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835" y="2977"/>
              <a:ext cx="545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 sz="2400">
                <a:latin typeface="Calibri" panose="020F0502020204030204" pitchFamily="34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472" y="315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472" y="3567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3380" y="338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107" y="3023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473" y="2886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А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473" y="3294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400">
                  <a:latin typeface="Calibri" panose="020F0502020204030204" pitchFamily="34" charset="0"/>
                </a:rPr>
                <a:t>В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283" y="3896"/>
              <a:ext cx="1497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dirty="0"/>
                <a:t>ИЛИ</a:t>
              </a:r>
              <a:r>
                <a:rPr lang="ru-RU" sz="2000" dirty="0"/>
                <a:t> (</a:t>
              </a:r>
              <a:r>
                <a:rPr lang="ru-RU" sz="2000" dirty="0" err="1"/>
                <a:t>дизъюнктор</a:t>
              </a:r>
              <a:r>
                <a:rPr lang="ru-RU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355</Words>
  <Application>Microsoft Office PowerPoint</Application>
  <PresentationFormat>Широкоэкранный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Загадка:  Диалог в магазине: - Скажите, пожалуйста, сколько стоит два? - Тридцать рублей. - А тридцать девять? - Шестьдесят. - Дайте пожалуйста двести тридцать девять. - Пожалуйста. С вас девяносто рублей.  Вопрос: что приобрёл покупатель? </vt:lpstr>
      <vt:lpstr>Презентация PowerPoint</vt:lpstr>
      <vt:lpstr>Отгадай ребус. Узнай тему урока:</vt:lpstr>
      <vt:lpstr>Тема урока: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элементы</vt:lpstr>
      <vt:lpstr>Презентация PowerPoint</vt:lpstr>
      <vt:lpstr>Анализ электронной схемы</vt:lpstr>
      <vt:lpstr>Анализ электронной схемы 2 </vt:lpstr>
      <vt:lpstr>Анализ электронной схемы 3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Загадка. Диалог в магазине: -Скажите, пожалуйста, сколько стоит два? -Тридцать рублей. -А тридцать девять? -Шестьдесят. -Дайте пожалуйста двести тридцать девять. -Пожалуйста. С вас девяносто рублей. Вопрос: что приобрёл покупатель?</dc:title>
  <dc:creator>Admin1</dc:creator>
  <cp:lastModifiedBy>Admin1</cp:lastModifiedBy>
  <cp:revision>8</cp:revision>
  <dcterms:created xsi:type="dcterms:W3CDTF">2024-11-24T21:28:14Z</dcterms:created>
  <dcterms:modified xsi:type="dcterms:W3CDTF">2024-12-01T07:34:28Z</dcterms:modified>
</cp:coreProperties>
</file>