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62" r:id="rId4"/>
    <p:sldId id="263" r:id="rId5"/>
    <p:sldId id="269" r:id="rId6"/>
    <p:sldId id="270" r:id="rId7"/>
    <p:sldId id="275" r:id="rId8"/>
    <p:sldId id="271" r:id="rId9"/>
    <p:sldId id="265" r:id="rId10"/>
    <p:sldId id="264" r:id="rId11"/>
    <p:sldId id="266" r:id="rId12"/>
    <p:sldId id="267" r:id="rId13"/>
    <p:sldId id="268" r:id="rId14"/>
    <p:sldId id="276" r:id="rId15"/>
    <p:sldId id="278" r:id="rId16"/>
    <p:sldId id="279" r:id="rId17"/>
    <p:sldId id="280" r:id="rId18"/>
    <p:sldId id="281" r:id="rId19"/>
    <p:sldId id="282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3428992" y="0"/>
            <a:ext cx="9144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Google Shape;65;p14"/>
          <p:cNvSpPr/>
          <p:nvPr/>
        </p:nvSpPr>
        <p:spPr>
          <a:xfrm>
            <a:off x="857224" y="260794"/>
            <a:ext cx="1580012" cy="414226"/>
          </a:xfrm>
          <a:prstGeom prst="roundRect">
            <a:avLst>
              <a:gd name="adj" fmla="val 713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C00000"/>
                </a:solidFill>
                <a:ea typeface="Asap"/>
                <a:cs typeface="Asap"/>
                <a:sym typeface="Asap"/>
              </a:rPr>
              <a:t>Карта</a:t>
            </a:r>
            <a:endParaRPr sz="2400" b="1" dirty="0">
              <a:solidFill>
                <a:srgbClr val="C00000"/>
              </a:solidFill>
              <a:ea typeface="Asap"/>
              <a:cs typeface="Asap"/>
              <a:sym typeface="Asap"/>
            </a:endParaRPr>
          </a:p>
        </p:txBody>
      </p:sp>
      <p:sp>
        <p:nvSpPr>
          <p:cNvPr id="52" name="Google Shape;65;p14"/>
          <p:cNvSpPr/>
          <p:nvPr/>
        </p:nvSpPr>
        <p:spPr>
          <a:xfrm>
            <a:off x="3428992" y="0"/>
            <a:ext cx="8466905" cy="5963914"/>
          </a:xfrm>
          <a:prstGeom prst="roundRect">
            <a:avLst>
              <a:gd name="adj" fmla="val 7136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60" y="2117635"/>
            <a:ext cx="806866" cy="7330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60" y="3063328"/>
            <a:ext cx="806866" cy="7429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38" y="1142984"/>
            <a:ext cx="741388" cy="76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195" y="4045845"/>
            <a:ext cx="814010" cy="676275"/>
          </a:xfrm>
          <a:prstGeom prst="rect">
            <a:avLst/>
          </a:prstGeom>
        </p:spPr>
      </p:pic>
      <p:sp>
        <p:nvSpPr>
          <p:cNvPr id="25" name="Google Shape;337;p52"/>
          <p:cNvSpPr txBox="1">
            <a:spLocks/>
          </p:cNvSpPr>
          <p:nvPr/>
        </p:nvSpPr>
        <p:spPr>
          <a:xfrm>
            <a:off x="1013384" y="1774183"/>
            <a:ext cx="2705638" cy="412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733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ru-RU" sz="20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337;p52"/>
          <p:cNvSpPr txBox="1">
            <a:spLocks/>
          </p:cNvSpPr>
          <p:nvPr/>
        </p:nvSpPr>
        <p:spPr>
          <a:xfrm>
            <a:off x="842933" y="817245"/>
            <a:ext cx="1802522" cy="39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733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sz="1800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2024-2025 </a:t>
            </a:r>
            <a:r>
              <a:rPr lang="ru-RU" sz="1800" kern="0" dirty="0" err="1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уч.г</a:t>
            </a:r>
            <a:r>
              <a:rPr lang="ru-RU" sz="1800" kern="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1800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Google Shape;337;p52"/>
          <p:cNvSpPr txBox="1">
            <a:spLocks/>
          </p:cNvSpPr>
          <p:nvPr/>
        </p:nvSpPr>
        <p:spPr>
          <a:xfrm>
            <a:off x="714347" y="1133349"/>
            <a:ext cx="4331877" cy="824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733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 lang="ru-RU" sz="2000" b="1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  <a:r>
              <a:rPr lang="ru-RU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1400" b="1" kern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Павловская СОШ с </a:t>
            </a:r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УИОП (А-Донская СОШ, </a:t>
            </a:r>
            <a:r>
              <a:rPr lang="ru-RU" sz="14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Елизаветовская</a:t>
            </a:r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СОШ; 5 адресов)</a:t>
            </a:r>
            <a:endParaRPr lang="ru-RU" sz="1400" kern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kern="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Google Shape;337;p52"/>
          <p:cNvSpPr txBox="1">
            <a:spLocks/>
          </p:cNvSpPr>
          <p:nvPr/>
        </p:nvSpPr>
        <p:spPr>
          <a:xfrm>
            <a:off x="714347" y="2135204"/>
            <a:ext cx="4331876" cy="717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733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  <a:r>
              <a:rPr lang="ru-RU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1400" b="1" kern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Павловская СОШ №</a:t>
            </a:r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(</a:t>
            </a:r>
            <a:r>
              <a:rPr lang="ru-RU" sz="14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Гаврильская</a:t>
            </a:r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sz="14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Р.Буйловская</a:t>
            </a:r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</a:t>
            </a:r>
            <a:r>
              <a:rPr lang="ru-RU" sz="14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Казинская</a:t>
            </a:r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СОШ; 6 </a:t>
            </a:r>
            <a:r>
              <a:rPr lang="ru-RU" sz="14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адесов</a:t>
            </a:r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400" kern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71472" y="6215082"/>
            <a:ext cx="27597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C8C9CA"/>
                </a:solidFill>
              </a:rPr>
              <a:t>https://quick.apkpro.ru/q/JAcUEi6c</a:t>
            </a:r>
            <a:endParaRPr lang="ru-RU" sz="1400" i="1" dirty="0">
              <a:solidFill>
                <a:srgbClr val="C8C9CA"/>
              </a:solidFill>
            </a:endParaRPr>
          </a:p>
        </p:txBody>
      </p:sp>
      <p:sp>
        <p:nvSpPr>
          <p:cNvPr id="21" name="Google Shape;337;p52"/>
          <p:cNvSpPr txBox="1">
            <a:spLocks/>
          </p:cNvSpPr>
          <p:nvPr/>
        </p:nvSpPr>
        <p:spPr>
          <a:xfrm>
            <a:off x="747530" y="4050801"/>
            <a:ext cx="4046123" cy="725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733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округ №4</a:t>
            </a:r>
            <a:endParaRPr lang="ru-RU" sz="1400" kern="0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</a:t>
            </a:r>
            <a:r>
              <a:rPr lang="ru-RU" sz="14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Воронцовская</a:t>
            </a:r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СОШ (Александровская СОШ, </a:t>
            </a:r>
            <a:r>
              <a:rPr lang="ru-RU" sz="14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К.Октябрьская</a:t>
            </a:r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СОШ, Петровская СОШ; 5 адресов)</a:t>
            </a:r>
            <a:endParaRPr lang="ru-RU" sz="1400" kern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Google Shape;337;p52"/>
          <p:cNvSpPr txBox="1">
            <a:spLocks/>
          </p:cNvSpPr>
          <p:nvPr/>
        </p:nvSpPr>
        <p:spPr>
          <a:xfrm>
            <a:off x="714346" y="3090721"/>
            <a:ext cx="4331877" cy="645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733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округ №3</a:t>
            </a:r>
          </a:p>
          <a:p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</a:t>
            </a:r>
            <a:r>
              <a:rPr lang="ru-RU" sz="14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Лосевская</a:t>
            </a:r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 (</a:t>
            </a:r>
            <a:r>
              <a:rPr lang="ru-RU" sz="14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Ливенская</a:t>
            </a:r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ООШ, </a:t>
            </a:r>
            <a:r>
              <a:rPr lang="ru-RU" sz="14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Песковская</a:t>
            </a:r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ООШ, Покровская СОШ; 7 адресов)</a:t>
            </a:r>
            <a:endParaRPr lang="ru-RU" sz="1400" kern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72" y="5249907"/>
            <a:ext cx="1206070" cy="1347445"/>
          </a:xfrm>
          <a:prstGeom prst="rect">
            <a:avLst/>
          </a:prstGeom>
        </p:spPr>
      </p:pic>
      <p:pic>
        <p:nvPicPr>
          <p:cNvPr id="7170" name="Picture 2" descr="C:\Users\User\Downloads\карта 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43570" y="142852"/>
            <a:ext cx="5563852" cy="5734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50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1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D3480"/>
              </a:gs>
              <a:gs pos="100000">
                <a:srgbClr val="1D348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1" name="Google Shape;113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415" y="-502920"/>
            <a:ext cx="9087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5319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117;p1"/>
          <p:cNvSpPr txBox="1">
            <a:spLocks/>
          </p:cNvSpPr>
          <p:nvPr/>
        </p:nvSpPr>
        <p:spPr>
          <a:xfrm>
            <a:off x="6096529" y="-58289"/>
            <a:ext cx="3417437" cy="88915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ПАВЛОВСК  </a:t>
            </a:r>
          </a:p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2025- 2026г.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17;p1"/>
          <p:cNvSpPr txBox="1">
            <a:spLocks/>
          </p:cNvSpPr>
          <p:nvPr/>
        </p:nvSpPr>
        <p:spPr>
          <a:xfrm>
            <a:off x="2643174" y="214290"/>
            <a:ext cx="3917503" cy="88915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 образовательный округ  (предметный </a:t>
            </a:r>
          </a:p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ресурс) 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500430" y="1571612"/>
            <a:ext cx="2428892" cy="2357454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643306" y="2285992"/>
            <a:ext cx="2385362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1600" b="1" kern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МБОУ Павловская </a:t>
            </a:r>
            <a:r>
              <a:rPr lang="ru-RU" altLang="ru-RU" sz="16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СОШ №3  (химия, биология. География, </a:t>
            </a:r>
            <a:r>
              <a:rPr lang="ru-RU" altLang="ru-RU" sz="1600" b="1" kern="0" dirty="0" err="1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анг</a:t>
            </a:r>
            <a:r>
              <a:rPr lang="ru-RU" altLang="ru-RU" sz="16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яз., математика, русский яз.)</a:t>
            </a:r>
            <a:endParaRPr lang="ru-RU" altLang="ru-RU" sz="1600" b="1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altLang="ru-RU" sz="1400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altLang="ru-RU" sz="1400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altLang="ru-RU" sz="1400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6572264" y="3357562"/>
            <a:ext cx="2428892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МКОУ </a:t>
            </a:r>
            <a:r>
              <a:rPr lang="ru-RU" dirty="0" err="1" smtClean="0"/>
              <a:t>Гаврильская</a:t>
            </a:r>
            <a:r>
              <a:rPr lang="ru-RU" dirty="0" smtClean="0"/>
              <a:t> СОШ (история)</a:t>
            </a:r>
            <a:endParaRPr lang="ru-RU" dirty="0"/>
          </a:p>
        </p:txBody>
      </p:sp>
      <p:sp>
        <p:nvSpPr>
          <p:cNvPr id="53" name="Овал 52"/>
          <p:cNvSpPr/>
          <p:nvPr/>
        </p:nvSpPr>
        <p:spPr>
          <a:xfrm>
            <a:off x="3428992" y="4286256"/>
            <a:ext cx="2428892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МКОУ </a:t>
            </a:r>
            <a:r>
              <a:rPr lang="ru-RU" dirty="0" err="1" smtClean="0"/>
              <a:t>Казинская</a:t>
            </a:r>
            <a:r>
              <a:rPr lang="ru-RU" dirty="0" smtClean="0"/>
              <a:t> СОШ (математика, история, география)</a:t>
            </a:r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357158" y="3214686"/>
            <a:ext cx="2428892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МКОУ Р – </a:t>
            </a:r>
            <a:r>
              <a:rPr lang="ru-RU" dirty="0" err="1" smtClean="0"/>
              <a:t>Буйловская</a:t>
            </a:r>
            <a:r>
              <a:rPr lang="ru-RU" dirty="0" smtClean="0"/>
              <a:t> СОШ (математика, биология) </a:t>
            </a:r>
          </a:p>
          <a:p>
            <a:pPr algn="ctr"/>
            <a:endParaRPr lang="ru-RU" dirty="0"/>
          </a:p>
        </p:txBody>
      </p:sp>
      <p:sp>
        <p:nvSpPr>
          <p:cNvPr id="58" name="Стрелка вправо 57"/>
          <p:cNvSpPr/>
          <p:nvPr/>
        </p:nvSpPr>
        <p:spPr>
          <a:xfrm rot="2259004">
            <a:off x="5881409" y="3309868"/>
            <a:ext cx="889080" cy="321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низ 58"/>
          <p:cNvSpPr/>
          <p:nvPr/>
        </p:nvSpPr>
        <p:spPr>
          <a:xfrm>
            <a:off x="4500562" y="4000504"/>
            <a:ext cx="357190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 rot="2701432">
            <a:off x="2853144" y="3044002"/>
            <a:ext cx="299727" cy="912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1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1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D3480"/>
              </a:gs>
              <a:gs pos="100000">
                <a:srgbClr val="1D348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1" name="Google Shape;113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415" y="-502920"/>
            <a:ext cx="9087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5319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117;p1"/>
          <p:cNvSpPr txBox="1">
            <a:spLocks/>
          </p:cNvSpPr>
          <p:nvPr/>
        </p:nvSpPr>
        <p:spPr>
          <a:xfrm>
            <a:off x="6096529" y="-58289"/>
            <a:ext cx="3417437" cy="88915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ПАВЛОВСК  </a:t>
            </a:r>
          </a:p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2025- 2026г.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17;p1"/>
          <p:cNvSpPr txBox="1">
            <a:spLocks/>
          </p:cNvSpPr>
          <p:nvPr/>
        </p:nvSpPr>
        <p:spPr>
          <a:xfrm>
            <a:off x="2643174" y="214290"/>
            <a:ext cx="3917503" cy="88915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 образовательный округ  (предметный </a:t>
            </a:r>
          </a:p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ресурс) 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500430" y="1571612"/>
            <a:ext cx="2428892" cy="2357454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571868" y="2000240"/>
            <a:ext cx="2385362" cy="234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16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</a:t>
            </a:r>
            <a:r>
              <a:rPr lang="ru-RU" altLang="ru-RU" sz="1600" b="1" kern="0" dirty="0" err="1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Воронцовская</a:t>
            </a:r>
            <a:r>
              <a:rPr lang="ru-RU" altLang="ru-RU" sz="16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СОШ (математика, русский яз., химия, биология, обществознание, 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16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литература)</a:t>
            </a:r>
            <a:endParaRPr lang="ru-RU" altLang="ru-RU" sz="1600" b="1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altLang="ru-RU" sz="1400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altLang="ru-RU" sz="1400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altLang="ru-RU" sz="1400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6357950" y="3357562"/>
            <a:ext cx="2643206" cy="2500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МКОУ Петровская СОШ (математика, история, литература)</a:t>
            </a:r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285720" y="3571876"/>
            <a:ext cx="2928958" cy="2571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МКОУ </a:t>
            </a:r>
            <a:r>
              <a:rPr lang="ru-RU" dirty="0" err="1" smtClean="0"/>
              <a:t>Кр</a:t>
            </a:r>
            <a:r>
              <a:rPr lang="ru-RU" dirty="0" smtClean="0"/>
              <a:t>- Октябрьская (математика (Данило), </a:t>
            </a:r>
          </a:p>
          <a:p>
            <a:pPr algn="ctr"/>
            <a:r>
              <a:rPr lang="ru-RU" dirty="0" smtClean="0"/>
              <a:t> география (Данило), биология)</a:t>
            </a:r>
          </a:p>
          <a:p>
            <a:pPr algn="ctr"/>
            <a:endParaRPr lang="ru-RU" dirty="0"/>
          </a:p>
        </p:txBody>
      </p:sp>
      <p:sp>
        <p:nvSpPr>
          <p:cNvPr id="58" name="Стрелка вправо 57"/>
          <p:cNvSpPr/>
          <p:nvPr/>
        </p:nvSpPr>
        <p:spPr>
          <a:xfrm rot="2259004">
            <a:off x="5881409" y="3309868"/>
            <a:ext cx="889080" cy="321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 rot="2701432">
            <a:off x="2853144" y="3044002"/>
            <a:ext cx="299727" cy="912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71868" y="4572008"/>
            <a:ext cx="2143140" cy="21431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МКОУ Александровская СОШ 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4500562" y="4071942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1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1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D3480"/>
              </a:gs>
              <a:gs pos="100000">
                <a:srgbClr val="1D348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1" name="Google Shape;113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415" y="-502920"/>
            <a:ext cx="9087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5319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117;p1"/>
          <p:cNvSpPr txBox="1">
            <a:spLocks/>
          </p:cNvSpPr>
          <p:nvPr/>
        </p:nvSpPr>
        <p:spPr>
          <a:xfrm>
            <a:off x="6096529" y="-58289"/>
            <a:ext cx="3417437" cy="88915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ПАВЛОВСК  </a:t>
            </a:r>
          </a:p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2025- 2026г.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17;p1"/>
          <p:cNvSpPr txBox="1">
            <a:spLocks/>
          </p:cNvSpPr>
          <p:nvPr/>
        </p:nvSpPr>
        <p:spPr>
          <a:xfrm>
            <a:off x="2643174" y="214290"/>
            <a:ext cx="3917503" cy="88915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 образовательный округ  (предметный </a:t>
            </a:r>
          </a:p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ресурс) 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500430" y="1571612"/>
            <a:ext cx="2428892" cy="2357454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571868" y="2000240"/>
            <a:ext cx="2385362" cy="1733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16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</a:t>
            </a:r>
            <a:r>
              <a:rPr lang="ru-RU" altLang="ru-RU" sz="1600" b="1" kern="0" dirty="0" err="1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Лосевская</a:t>
            </a:r>
            <a:r>
              <a:rPr lang="ru-RU" altLang="ru-RU" sz="16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СОШ (физика, литература, </a:t>
            </a:r>
            <a:r>
              <a:rPr lang="ru-RU" altLang="ru-RU" sz="1600" b="1" kern="0" dirty="0" err="1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анг</a:t>
            </a:r>
            <a:r>
              <a:rPr lang="ru-RU" altLang="ru-RU" sz="16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яз)</a:t>
            </a:r>
            <a:endParaRPr lang="ru-RU" altLang="ru-RU" sz="1600" b="1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altLang="ru-RU" sz="1400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altLang="ru-RU" sz="1400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altLang="ru-RU" sz="1400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6357950" y="3357562"/>
            <a:ext cx="2643206" cy="2500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МКОУ </a:t>
            </a:r>
            <a:r>
              <a:rPr lang="ru-RU" dirty="0" err="1" smtClean="0"/>
              <a:t>Ливенская</a:t>
            </a:r>
            <a:r>
              <a:rPr lang="ru-RU" dirty="0" smtClean="0"/>
              <a:t> ООШ (математика)</a:t>
            </a:r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285720" y="3571876"/>
            <a:ext cx="2928958" cy="25717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МКОУ Покровская СОШ (русский яз.)</a:t>
            </a:r>
          </a:p>
          <a:p>
            <a:pPr algn="ctr"/>
            <a:endParaRPr lang="ru-RU" dirty="0"/>
          </a:p>
        </p:txBody>
      </p:sp>
      <p:sp>
        <p:nvSpPr>
          <p:cNvPr id="58" name="Стрелка вправо 57"/>
          <p:cNvSpPr/>
          <p:nvPr/>
        </p:nvSpPr>
        <p:spPr>
          <a:xfrm rot="2259004">
            <a:off x="5881409" y="3309868"/>
            <a:ext cx="889080" cy="321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 rot="2701432">
            <a:off x="2853144" y="3044002"/>
            <a:ext cx="299727" cy="912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571868" y="4357694"/>
            <a:ext cx="2286016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МКОУ </a:t>
            </a:r>
            <a:r>
              <a:rPr lang="ru-RU" dirty="0" err="1" smtClean="0"/>
              <a:t>Песковская</a:t>
            </a:r>
            <a:r>
              <a:rPr lang="ru-RU" dirty="0" smtClean="0"/>
              <a:t> ООШ (русский яз., биология, информатика, география)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4572000" y="3929066"/>
            <a:ext cx="285752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1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1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D3480"/>
              </a:gs>
              <a:gs pos="100000">
                <a:srgbClr val="1D348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1" name="Google Shape;113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415" y="-502920"/>
            <a:ext cx="9087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5319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117;p1"/>
          <p:cNvSpPr txBox="1">
            <a:spLocks/>
          </p:cNvSpPr>
          <p:nvPr/>
        </p:nvSpPr>
        <p:spPr>
          <a:xfrm>
            <a:off x="6096529" y="-58289"/>
            <a:ext cx="3417437" cy="88915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ПАВЛОВСК  </a:t>
            </a:r>
          </a:p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2025- 2026г.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17;p1"/>
          <p:cNvSpPr txBox="1">
            <a:spLocks/>
          </p:cNvSpPr>
          <p:nvPr/>
        </p:nvSpPr>
        <p:spPr>
          <a:xfrm>
            <a:off x="2643174" y="214290"/>
            <a:ext cx="3917503" cy="88915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err="1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Иновационно-методическая</a:t>
            </a: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площадка (предметный </a:t>
            </a:r>
          </a:p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ресурс) 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428728" y="1357298"/>
            <a:ext cx="6357982" cy="4857784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2571736" y="2000240"/>
            <a:ext cx="4071966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28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МБОУ Павловская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28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28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СОШ с УИОП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altLang="ru-RU" sz="2800" b="1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28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(математика, русский яз., химия, биология, информатика, история, география, </a:t>
            </a:r>
            <a:r>
              <a:rPr lang="ru-RU" altLang="ru-RU" sz="2800" b="1" kern="0" dirty="0" err="1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анг</a:t>
            </a:r>
            <a:r>
              <a:rPr lang="ru-RU" altLang="ru-RU" sz="28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. яз)</a:t>
            </a:r>
            <a:endParaRPr lang="ru-RU" altLang="ru-RU" sz="2800" b="1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altLang="ru-RU" sz="1400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altLang="ru-RU" sz="1400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altLang="ru-RU" sz="1400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857488" y="3857628"/>
            <a:ext cx="3286148" cy="2500330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-Федеральная площадка института воспитания</a:t>
            </a:r>
          </a:p>
          <a:p>
            <a:pPr algn="ctr"/>
            <a:r>
              <a:rPr lang="ru-RU" sz="1600" dirty="0" smtClean="0"/>
              <a:t>-Региональная </a:t>
            </a:r>
            <a:r>
              <a:rPr lang="ru-RU" sz="1600" dirty="0" err="1" smtClean="0"/>
              <a:t>иновационная</a:t>
            </a:r>
            <a:r>
              <a:rPr lang="ru-RU" sz="1600" dirty="0" smtClean="0"/>
              <a:t> площадка</a:t>
            </a:r>
          </a:p>
          <a:p>
            <a:pPr algn="ctr"/>
            <a:r>
              <a:rPr lang="ru-RU" sz="1600" dirty="0" smtClean="0"/>
              <a:t>-Региональная </a:t>
            </a:r>
            <a:r>
              <a:rPr lang="ru-RU" sz="1600" dirty="0" err="1" smtClean="0"/>
              <a:t>стажировочная</a:t>
            </a:r>
            <a:r>
              <a:rPr lang="ru-RU" sz="1600" dirty="0" smtClean="0"/>
              <a:t> площадка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1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1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D3480"/>
              </a:gs>
              <a:gs pos="100000">
                <a:srgbClr val="1D348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1" name="Google Shape;113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415" y="-502920"/>
            <a:ext cx="9087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5319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117;p1"/>
          <p:cNvSpPr txBox="1">
            <a:spLocks/>
          </p:cNvSpPr>
          <p:nvPr/>
        </p:nvSpPr>
        <p:spPr>
          <a:xfrm>
            <a:off x="2643174" y="74712"/>
            <a:ext cx="3917503" cy="4572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Приложение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12858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-перевести в сетевую форму максимума предметов, не обеспеченных в ОО кадровыми и материальными ресурсам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24288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-реализовать минимум один предмет на углубленном уровне для обучающихся школы-спутника на базе опорной ОО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642918"/>
            <a:ext cx="4398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Задачи реализации программ: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35718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-обеспечить реализацию 100% практической части </a:t>
            </a:r>
            <a:r>
              <a:rPr lang="ru-RU" b="1" dirty="0" err="1" smtClean="0">
                <a:solidFill>
                  <a:schemeClr val="bg1"/>
                </a:solidFill>
              </a:rPr>
              <a:t>естественно-научных</a:t>
            </a:r>
            <a:r>
              <a:rPr lang="ru-RU" b="1" dirty="0" smtClean="0">
                <a:solidFill>
                  <a:schemeClr val="bg1"/>
                </a:solidFill>
              </a:rPr>
              <a:t> предметов и предмета «Труд» на базе ОО, обладающей материально-техническими ресурсами </a:t>
            </a:r>
            <a:r>
              <a:rPr lang="ru-RU" b="1" i="1" dirty="0" smtClean="0">
                <a:solidFill>
                  <a:schemeClr val="bg1"/>
                </a:solidFill>
              </a:rPr>
              <a:t>(в т.ч. посредством использования ресурсов иных организаций на основании договора между организациями)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1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D3480"/>
              </a:gs>
              <a:gs pos="100000">
                <a:srgbClr val="1D348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1" name="Google Shape;113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415" y="-502920"/>
            <a:ext cx="9087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5319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117;p1"/>
          <p:cNvSpPr txBox="1">
            <a:spLocks/>
          </p:cNvSpPr>
          <p:nvPr/>
        </p:nvSpPr>
        <p:spPr>
          <a:xfrm>
            <a:off x="2643174" y="74712"/>
            <a:ext cx="3917503" cy="4572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Приложение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642918"/>
            <a:ext cx="4891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Задачи кадровой обеспеченности: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285984" y="135729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-обеспечить наличие ставки (доли ставки) по должности «социальный педагог» в каждой ОО</a:t>
            </a: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-обеспечить наличие ставки (доли ставки) по должности «педагог-психолог» в каждой ОО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7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1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D3480"/>
              </a:gs>
              <a:gs pos="100000">
                <a:srgbClr val="1D348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1" name="Google Shape;113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415" y="-502920"/>
            <a:ext cx="9087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5319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117;p1"/>
          <p:cNvSpPr txBox="1">
            <a:spLocks/>
          </p:cNvSpPr>
          <p:nvPr/>
        </p:nvSpPr>
        <p:spPr>
          <a:xfrm>
            <a:off x="2643174" y="74712"/>
            <a:ext cx="3917503" cy="4572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Приложение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8596" y="571480"/>
            <a:ext cx="8390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Интеграция проектов  «Акселератор…» и «ВШП» в 2025/2026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1071546"/>
            <a:ext cx="893092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57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1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D3480"/>
              </a:gs>
              <a:gs pos="100000">
                <a:srgbClr val="1D348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1" name="Google Shape;113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415" y="-502920"/>
            <a:ext cx="9087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5319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117;p1"/>
          <p:cNvSpPr txBox="1">
            <a:spLocks/>
          </p:cNvSpPr>
          <p:nvPr/>
        </p:nvSpPr>
        <p:spPr>
          <a:xfrm>
            <a:off x="2643174" y="74712"/>
            <a:ext cx="3917503" cy="4572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Приложение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571480"/>
            <a:ext cx="65119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Предложения по совершенствованию системы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Базовое условие -ПЕРСОНАЛИЗАЦИЯ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26" y="1428736"/>
            <a:ext cx="901056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57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1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D3480"/>
              </a:gs>
              <a:gs pos="100000">
                <a:srgbClr val="1D348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1" name="Google Shape;113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415" y="-502920"/>
            <a:ext cx="9087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5319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117;p1"/>
          <p:cNvSpPr txBox="1">
            <a:spLocks/>
          </p:cNvSpPr>
          <p:nvPr/>
        </p:nvSpPr>
        <p:spPr>
          <a:xfrm>
            <a:off x="2643174" y="74712"/>
            <a:ext cx="3917503" cy="4572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Приложение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571480"/>
            <a:ext cx="46462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Штаб воспитательной работы ОО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885823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57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1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D3480"/>
              </a:gs>
              <a:gs pos="100000">
                <a:srgbClr val="1D348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1" name="Google Shape;113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415" y="-502920"/>
            <a:ext cx="9087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5319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117;p1"/>
          <p:cNvSpPr txBox="1">
            <a:spLocks/>
          </p:cNvSpPr>
          <p:nvPr/>
        </p:nvSpPr>
        <p:spPr>
          <a:xfrm>
            <a:off x="2643174" y="74712"/>
            <a:ext cx="3917503" cy="457200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Приложение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2636" y="571480"/>
            <a:ext cx="8889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Модель взаимодействия в рамках штаба воспитательной работы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231" y="1142984"/>
            <a:ext cx="8753487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576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Прямоугольник 4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8F9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Google Shape;65;p14"/>
          <p:cNvSpPr/>
          <p:nvPr/>
        </p:nvSpPr>
        <p:spPr>
          <a:xfrm>
            <a:off x="670482" y="61765"/>
            <a:ext cx="1115435" cy="414226"/>
          </a:xfrm>
          <a:prstGeom prst="roundRect">
            <a:avLst>
              <a:gd name="adj" fmla="val 7136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C00000"/>
                </a:solidFill>
                <a:ea typeface="Asap"/>
                <a:cs typeface="Asap"/>
                <a:sym typeface="Asap"/>
              </a:rPr>
              <a:t>Карта</a:t>
            </a:r>
            <a:endParaRPr sz="2400" b="1" dirty="0">
              <a:solidFill>
                <a:srgbClr val="C00000"/>
              </a:solidFill>
              <a:ea typeface="Asap"/>
              <a:cs typeface="Asap"/>
              <a:sym typeface="Asap"/>
            </a:endParaRPr>
          </a:p>
        </p:txBody>
      </p:sp>
      <p:sp>
        <p:nvSpPr>
          <p:cNvPr id="52" name="Google Shape;65;p14"/>
          <p:cNvSpPr/>
          <p:nvPr/>
        </p:nvSpPr>
        <p:spPr>
          <a:xfrm>
            <a:off x="3347864" y="440978"/>
            <a:ext cx="5449949" cy="5740238"/>
          </a:xfrm>
          <a:prstGeom prst="roundRect">
            <a:avLst>
              <a:gd name="adj" fmla="val 7136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sap"/>
              <a:ea typeface="Asap"/>
              <a:cs typeface="Asap"/>
              <a:sym typeface="Asap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47" y="2124019"/>
            <a:ext cx="794129" cy="7810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45" y="1292082"/>
            <a:ext cx="794028" cy="752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47" y="3003494"/>
            <a:ext cx="784597" cy="7429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74" y="3842841"/>
            <a:ext cx="763370" cy="676275"/>
          </a:xfrm>
          <a:prstGeom prst="rect">
            <a:avLst/>
          </a:prstGeom>
        </p:spPr>
      </p:pic>
      <p:sp>
        <p:nvSpPr>
          <p:cNvPr id="25" name="Google Shape;337;p52"/>
          <p:cNvSpPr txBox="1">
            <a:spLocks/>
          </p:cNvSpPr>
          <p:nvPr/>
        </p:nvSpPr>
        <p:spPr>
          <a:xfrm>
            <a:off x="1013384" y="1396115"/>
            <a:ext cx="2705638" cy="49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733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№1</a:t>
            </a:r>
          </a:p>
          <a:p>
            <a:r>
              <a:rPr lang="ru-RU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Павловская СОШ №</a:t>
            </a:r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400" kern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Google Shape;337;p52"/>
          <p:cNvSpPr txBox="1">
            <a:spLocks/>
          </p:cNvSpPr>
          <p:nvPr/>
        </p:nvSpPr>
        <p:spPr>
          <a:xfrm>
            <a:off x="670483" y="822357"/>
            <a:ext cx="2939289" cy="390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733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sz="24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Условные обозначения</a:t>
            </a:r>
            <a:r>
              <a:rPr lang="en-US" sz="24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ru-RU" sz="2400" kern="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Google Shape;337;p52"/>
          <p:cNvSpPr txBox="1">
            <a:spLocks/>
          </p:cNvSpPr>
          <p:nvPr/>
        </p:nvSpPr>
        <p:spPr>
          <a:xfrm>
            <a:off x="1020640" y="2180862"/>
            <a:ext cx="2705638" cy="48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733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  <a:r>
              <a:rPr lang="ru-RU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1400" b="1" kern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Павловская СОШ №3</a:t>
            </a:r>
          </a:p>
        </p:txBody>
      </p:sp>
      <p:sp>
        <p:nvSpPr>
          <p:cNvPr id="21" name="Google Shape;337;p52"/>
          <p:cNvSpPr txBox="1">
            <a:spLocks/>
          </p:cNvSpPr>
          <p:nvPr/>
        </p:nvSpPr>
        <p:spPr>
          <a:xfrm>
            <a:off x="1013382" y="3090774"/>
            <a:ext cx="2712895" cy="497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733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</a:t>
            </a:r>
            <a: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 </a:t>
            </a:r>
            <a:r>
              <a:rPr lang="ru-RU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</a:p>
          <a:p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</a:t>
            </a:r>
            <a:r>
              <a:rPr lang="ru-RU" sz="1400" kern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Воронцовская</a:t>
            </a:r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</a:p>
        </p:txBody>
      </p:sp>
      <p:sp>
        <p:nvSpPr>
          <p:cNvPr id="22" name="Google Shape;337;p52"/>
          <p:cNvSpPr txBox="1">
            <a:spLocks/>
          </p:cNvSpPr>
          <p:nvPr/>
        </p:nvSpPr>
        <p:spPr>
          <a:xfrm>
            <a:off x="1020640" y="3870463"/>
            <a:ext cx="2705637" cy="539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Montserrat ExtraBold"/>
              <a:buNone/>
              <a:defRPr sz="5733" b="0" i="0" u="none" strike="noStrike" cap="none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Bebas Neue"/>
              <a:buNone/>
              <a:defRPr sz="6933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ru-RU" sz="14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округ № 4</a:t>
            </a:r>
          </a:p>
          <a:p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МКОУ </a:t>
            </a:r>
            <a:r>
              <a:rPr lang="ru-RU" sz="1400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Воронцовская</a:t>
            </a:r>
            <a:r>
              <a:rPr lang="ru-RU" sz="14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endParaRPr lang="ru-RU" sz="1400" kern="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5" name="Picture 1" descr="C:\Users\User\Downloads\карта нов 2.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76680" y="664653"/>
            <a:ext cx="4449763" cy="4780571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348" y="4789723"/>
            <a:ext cx="1280497" cy="130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7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609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1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D3480"/>
              </a:gs>
              <a:gs pos="100000">
                <a:srgbClr val="1D348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1" name="Google Shape;113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415" y="-502920"/>
            <a:ext cx="908700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18;p1"/>
          <p:cNvPicPr preferRelativeResize="0"/>
          <p:nvPr/>
        </p:nvPicPr>
        <p:blipFill rotWithShape="1">
          <a:blip r:embed="rId3">
            <a:alphaModFix/>
            <a:biLevel thresh="50000"/>
          </a:blip>
          <a:srcRect/>
          <a:stretch/>
        </p:blipFill>
        <p:spPr>
          <a:xfrm>
            <a:off x="1331916" y="-290879"/>
            <a:ext cx="2275403" cy="1934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19;p1"/>
          <p:cNvPicPr preferRelativeResize="0"/>
          <p:nvPr/>
        </p:nvPicPr>
        <p:blipFill rotWithShape="1">
          <a:blip r:embed="rId4">
            <a:alphaModFix/>
            <a:biLevel thresh="25000"/>
          </a:blip>
          <a:srcRect/>
          <a:stretch/>
        </p:blipFill>
        <p:spPr>
          <a:xfrm>
            <a:off x="314639" y="-230591"/>
            <a:ext cx="1174401" cy="1934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Группа 39"/>
          <p:cNvGrpSpPr/>
          <p:nvPr/>
        </p:nvGrpSpPr>
        <p:grpSpPr>
          <a:xfrm>
            <a:off x="6359258" y="1023711"/>
            <a:ext cx="2534592" cy="3661443"/>
            <a:chOff x="2743383" y="983799"/>
            <a:chExt cx="2460624" cy="2665942"/>
          </a:xfrm>
        </p:grpSpPr>
        <p:sp>
          <p:nvSpPr>
            <p:cNvPr id="41" name="Овал 40"/>
            <p:cNvSpPr/>
            <p:nvPr/>
          </p:nvSpPr>
          <p:spPr>
            <a:xfrm>
              <a:off x="2743383" y="1189117"/>
              <a:ext cx="2460624" cy="2460624"/>
            </a:xfrm>
            <a:prstGeom prst="ellipse">
              <a:avLst/>
            </a:prstGeom>
            <a:solidFill>
              <a:srgbClr val="1D3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ru-RU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2774225" y="1227702"/>
              <a:ext cx="2376886" cy="2376886"/>
            </a:xfrm>
            <a:prstGeom prst="ellipse">
              <a:avLst/>
            </a:prstGeom>
            <a:solidFill>
              <a:srgbClr val="1D3480"/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None/>
              </a:pPr>
              <a:endParaRPr lang="ru-RU" altLang="ru-RU" sz="1200" b="1" kern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3" name="Google Shape;218;p5"/>
            <p:cNvSpPr/>
            <p:nvPr/>
          </p:nvSpPr>
          <p:spPr>
            <a:xfrm>
              <a:off x="4339191" y="986319"/>
              <a:ext cx="738946" cy="860029"/>
            </a:xfrm>
            <a:custGeom>
              <a:avLst/>
              <a:gdLst/>
              <a:ahLst/>
              <a:cxnLst/>
              <a:rect l="l" t="t" r="r" b="b"/>
              <a:pathLst>
                <a:path w="829310" h="965200" extrusionOk="0">
                  <a:moveTo>
                    <a:pt x="414527" y="0"/>
                  </a:moveTo>
                  <a:lnTo>
                    <a:pt x="0" y="292988"/>
                  </a:lnTo>
                  <a:lnTo>
                    <a:pt x="0" y="671702"/>
                  </a:lnTo>
                  <a:lnTo>
                    <a:pt x="414527" y="964691"/>
                  </a:lnTo>
                  <a:lnTo>
                    <a:pt x="829056" y="671702"/>
                  </a:lnTo>
                  <a:lnTo>
                    <a:pt x="829056" y="292988"/>
                  </a:lnTo>
                  <a:lnTo>
                    <a:pt x="41452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4F92">
                    <a:shade val="30000"/>
                    <a:satMod val="115000"/>
                  </a:srgbClr>
                </a:gs>
                <a:gs pos="50000">
                  <a:srgbClr val="3A4F92">
                    <a:shade val="67500"/>
                    <a:satMod val="115000"/>
                  </a:srgbClr>
                </a:gs>
                <a:gs pos="100000">
                  <a:srgbClr val="3A4F9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3200" b="1" kern="0" dirty="0" smtClean="0">
                  <a:solidFill>
                    <a:srgbClr val="FFFFFF"/>
                  </a:solidFill>
                  <a:ea typeface="Calibri"/>
                  <a:cs typeface="Arial" panose="020B0604020202020204" pitchFamily="34" charset="0"/>
                  <a:sym typeface="Calibri"/>
                </a:rPr>
                <a:t>3</a:t>
              </a:r>
              <a:endParaRPr sz="3200" b="1" kern="0" dirty="0">
                <a:solidFill>
                  <a:srgbClr val="FFFFFF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" name="Google Shape;218;p5"/>
            <p:cNvSpPr/>
            <p:nvPr/>
          </p:nvSpPr>
          <p:spPr>
            <a:xfrm>
              <a:off x="4349202" y="983799"/>
              <a:ext cx="731356" cy="851195"/>
            </a:xfrm>
            <a:custGeom>
              <a:avLst/>
              <a:gdLst/>
              <a:ahLst/>
              <a:cxnLst/>
              <a:rect l="l" t="t" r="r" b="b"/>
              <a:pathLst>
                <a:path w="829310" h="965200" extrusionOk="0">
                  <a:moveTo>
                    <a:pt x="414527" y="0"/>
                  </a:moveTo>
                  <a:lnTo>
                    <a:pt x="0" y="292988"/>
                  </a:lnTo>
                  <a:lnTo>
                    <a:pt x="0" y="671702"/>
                  </a:lnTo>
                  <a:lnTo>
                    <a:pt x="414527" y="964691"/>
                  </a:lnTo>
                  <a:lnTo>
                    <a:pt x="829056" y="671702"/>
                  </a:lnTo>
                  <a:lnTo>
                    <a:pt x="829056" y="292988"/>
                  </a:lnTo>
                  <a:lnTo>
                    <a:pt x="414527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5319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" name="Группа 61"/>
          <p:cNvGrpSpPr/>
          <p:nvPr/>
        </p:nvGrpSpPr>
        <p:grpSpPr>
          <a:xfrm>
            <a:off x="2926891" y="1062418"/>
            <a:ext cx="2852431" cy="3379456"/>
            <a:chOff x="2434820" y="1189117"/>
            <a:chExt cx="2769187" cy="2460624"/>
          </a:xfrm>
        </p:grpSpPr>
        <p:sp>
          <p:nvSpPr>
            <p:cNvPr id="63" name="Овал 62"/>
            <p:cNvSpPr/>
            <p:nvPr/>
          </p:nvSpPr>
          <p:spPr>
            <a:xfrm>
              <a:off x="2743383" y="1189117"/>
              <a:ext cx="2460624" cy="2460624"/>
            </a:xfrm>
            <a:prstGeom prst="ellipse">
              <a:avLst/>
            </a:prstGeom>
            <a:solidFill>
              <a:srgbClr val="1D3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ru-RU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4" name="Овал 63"/>
            <p:cNvSpPr/>
            <p:nvPr/>
          </p:nvSpPr>
          <p:spPr>
            <a:xfrm>
              <a:off x="2774225" y="1227702"/>
              <a:ext cx="2376886" cy="2376886"/>
            </a:xfrm>
            <a:prstGeom prst="ellipse">
              <a:avLst/>
            </a:prstGeom>
            <a:solidFill>
              <a:srgbClr val="1D3480"/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None/>
              </a:pPr>
              <a:endParaRPr lang="ru-RU" altLang="ru-RU" sz="1200" b="1" kern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5" name="Google Shape;218;p5"/>
            <p:cNvSpPr/>
            <p:nvPr/>
          </p:nvSpPr>
          <p:spPr>
            <a:xfrm>
              <a:off x="2434820" y="1291309"/>
              <a:ext cx="738946" cy="860029"/>
            </a:xfrm>
            <a:custGeom>
              <a:avLst/>
              <a:gdLst/>
              <a:ahLst/>
              <a:cxnLst/>
              <a:rect l="l" t="t" r="r" b="b"/>
              <a:pathLst>
                <a:path w="829310" h="965200" extrusionOk="0">
                  <a:moveTo>
                    <a:pt x="414527" y="0"/>
                  </a:moveTo>
                  <a:lnTo>
                    <a:pt x="0" y="292988"/>
                  </a:lnTo>
                  <a:lnTo>
                    <a:pt x="0" y="671702"/>
                  </a:lnTo>
                  <a:lnTo>
                    <a:pt x="414527" y="964691"/>
                  </a:lnTo>
                  <a:lnTo>
                    <a:pt x="829056" y="671702"/>
                  </a:lnTo>
                  <a:lnTo>
                    <a:pt x="829056" y="292988"/>
                  </a:lnTo>
                  <a:lnTo>
                    <a:pt x="41452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4F92">
                    <a:shade val="30000"/>
                    <a:satMod val="115000"/>
                  </a:srgbClr>
                </a:gs>
                <a:gs pos="50000">
                  <a:srgbClr val="3A4F92">
                    <a:shade val="67500"/>
                    <a:satMod val="115000"/>
                  </a:srgbClr>
                </a:gs>
                <a:gs pos="100000">
                  <a:srgbClr val="3A4F9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3200" b="1" kern="0" dirty="0" smtClean="0">
                  <a:solidFill>
                    <a:srgbClr val="FFFFFF"/>
                  </a:solidFill>
                  <a:ea typeface="Calibri"/>
                  <a:cs typeface="Arial" panose="020B0604020202020204" pitchFamily="34" charset="0"/>
                  <a:sym typeface="Calibri"/>
                </a:rPr>
                <a:t>1</a:t>
              </a:r>
              <a:endParaRPr sz="3200" b="1" kern="0" dirty="0">
                <a:solidFill>
                  <a:srgbClr val="FFFFFF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6" name="Google Shape;218;p5"/>
            <p:cNvSpPr/>
            <p:nvPr/>
          </p:nvSpPr>
          <p:spPr>
            <a:xfrm>
              <a:off x="2444830" y="1288790"/>
              <a:ext cx="731356" cy="851195"/>
            </a:xfrm>
            <a:custGeom>
              <a:avLst/>
              <a:gdLst/>
              <a:ahLst/>
              <a:cxnLst/>
              <a:rect l="l" t="t" r="r" b="b"/>
              <a:pathLst>
                <a:path w="829310" h="965200" extrusionOk="0">
                  <a:moveTo>
                    <a:pt x="414527" y="0"/>
                  </a:moveTo>
                  <a:lnTo>
                    <a:pt x="0" y="292988"/>
                  </a:lnTo>
                  <a:lnTo>
                    <a:pt x="0" y="671702"/>
                  </a:lnTo>
                  <a:lnTo>
                    <a:pt x="414527" y="964691"/>
                  </a:lnTo>
                  <a:lnTo>
                    <a:pt x="829056" y="671702"/>
                  </a:lnTo>
                  <a:lnTo>
                    <a:pt x="829056" y="292988"/>
                  </a:lnTo>
                  <a:lnTo>
                    <a:pt x="414527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1273419" y="3403422"/>
            <a:ext cx="2883403" cy="3379456"/>
            <a:chOff x="2404752" y="1189117"/>
            <a:chExt cx="2799255" cy="2460624"/>
          </a:xfrm>
        </p:grpSpPr>
        <p:sp>
          <p:nvSpPr>
            <p:cNvPr id="68" name="Овал 67"/>
            <p:cNvSpPr/>
            <p:nvPr/>
          </p:nvSpPr>
          <p:spPr>
            <a:xfrm>
              <a:off x="2743383" y="1189117"/>
              <a:ext cx="2460624" cy="2460624"/>
            </a:xfrm>
            <a:prstGeom prst="ellipse">
              <a:avLst/>
            </a:prstGeom>
            <a:solidFill>
              <a:srgbClr val="1D3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ru-RU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2774225" y="1227702"/>
              <a:ext cx="2376886" cy="2376886"/>
            </a:xfrm>
            <a:prstGeom prst="ellipse">
              <a:avLst/>
            </a:prstGeom>
            <a:solidFill>
              <a:srgbClr val="1D3480"/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None/>
              </a:pPr>
              <a:endParaRPr lang="ru-RU" altLang="ru-RU" sz="1200" b="1" kern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0" name="Google Shape;218;p5"/>
            <p:cNvSpPr/>
            <p:nvPr/>
          </p:nvSpPr>
          <p:spPr>
            <a:xfrm>
              <a:off x="2404752" y="2404818"/>
              <a:ext cx="738946" cy="860029"/>
            </a:xfrm>
            <a:custGeom>
              <a:avLst/>
              <a:gdLst/>
              <a:ahLst/>
              <a:cxnLst/>
              <a:rect l="l" t="t" r="r" b="b"/>
              <a:pathLst>
                <a:path w="829310" h="965200" extrusionOk="0">
                  <a:moveTo>
                    <a:pt x="414527" y="0"/>
                  </a:moveTo>
                  <a:lnTo>
                    <a:pt x="0" y="292988"/>
                  </a:lnTo>
                  <a:lnTo>
                    <a:pt x="0" y="671702"/>
                  </a:lnTo>
                  <a:lnTo>
                    <a:pt x="414527" y="964691"/>
                  </a:lnTo>
                  <a:lnTo>
                    <a:pt x="829056" y="671702"/>
                  </a:lnTo>
                  <a:lnTo>
                    <a:pt x="829056" y="292988"/>
                  </a:lnTo>
                  <a:lnTo>
                    <a:pt x="41452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4F92">
                    <a:shade val="30000"/>
                    <a:satMod val="115000"/>
                  </a:srgbClr>
                </a:gs>
                <a:gs pos="50000">
                  <a:srgbClr val="3A4F92">
                    <a:shade val="67500"/>
                    <a:satMod val="115000"/>
                  </a:srgbClr>
                </a:gs>
                <a:gs pos="100000">
                  <a:srgbClr val="3A4F9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3200" b="1" kern="0" dirty="0">
                  <a:solidFill>
                    <a:srgbClr val="FFFFFF"/>
                  </a:solidFill>
                  <a:ea typeface="Calibri"/>
                  <a:cs typeface="Arial" panose="020B0604020202020204" pitchFamily="34" charset="0"/>
                  <a:sym typeface="Calibri"/>
                </a:rPr>
                <a:t>2</a:t>
              </a:r>
              <a:endParaRPr sz="3200" b="1" kern="0" dirty="0">
                <a:solidFill>
                  <a:srgbClr val="FFFFFF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1" name="Google Shape;218;p5"/>
            <p:cNvSpPr/>
            <p:nvPr/>
          </p:nvSpPr>
          <p:spPr>
            <a:xfrm>
              <a:off x="2414762" y="2402299"/>
              <a:ext cx="731356" cy="851195"/>
            </a:xfrm>
            <a:custGeom>
              <a:avLst/>
              <a:gdLst/>
              <a:ahLst/>
              <a:cxnLst/>
              <a:rect l="l" t="t" r="r" b="b"/>
              <a:pathLst>
                <a:path w="829310" h="965200" extrusionOk="0">
                  <a:moveTo>
                    <a:pt x="414527" y="0"/>
                  </a:moveTo>
                  <a:lnTo>
                    <a:pt x="0" y="292988"/>
                  </a:lnTo>
                  <a:lnTo>
                    <a:pt x="0" y="671702"/>
                  </a:lnTo>
                  <a:lnTo>
                    <a:pt x="414527" y="964691"/>
                  </a:lnTo>
                  <a:lnTo>
                    <a:pt x="829056" y="671702"/>
                  </a:lnTo>
                  <a:lnTo>
                    <a:pt x="829056" y="292988"/>
                  </a:lnTo>
                  <a:lnTo>
                    <a:pt x="414527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71"/>
          <p:cNvGrpSpPr/>
          <p:nvPr/>
        </p:nvGrpSpPr>
        <p:grpSpPr>
          <a:xfrm>
            <a:off x="4356961" y="3379895"/>
            <a:ext cx="2829206" cy="3379456"/>
            <a:chOff x="2743383" y="1189117"/>
            <a:chExt cx="2746641" cy="2460624"/>
          </a:xfrm>
        </p:grpSpPr>
        <p:sp>
          <p:nvSpPr>
            <p:cNvPr id="73" name="Овал 72"/>
            <p:cNvSpPr/>
            <p:nvPr/>
          </p:nvSpPr>
          <p:spPr>
            <a:xfrm>
              <a:off x="2743383" y="1189117"/>
              <a:ext cx="2460624" cy="2460624"/>
            </a:xfrm>
            <a:prstGeom prst="ellipse">
              <a:avLst/>
            </a:prstGeom>
            <a:solidFill>
              <a:srgbClr val="1D3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ru-RU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2774225" y="1227702"/>
              <a:ext cx="2376886" cy="2376886"/>
            </a:xfrm>
            <a:prstGeom prst="ellipse">
              <a:avLst/>
            </a:prstGeom>
            <a:solidFill>
              <a:srgbClr val="1D3480"/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None/>
              </a:pPr>
              <a:endParaRPr lang="ru-RU" altLang="ru-RU" sz="1200" b="1" kern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5" name="Google Shape;218;p5"/>
            <p:cNvSpPr/>
            <p:nvPr/>
          </p:nvSpPr>
          <p:spPr>
            <a:xfrm>
              <a:off x="4748656" y="2618698"/>
              <a:ext cx="738946" cy="860029"/>
            </a:xfrm>
            <a:custGeom>
              <a:avLst/>
              <a:gdLst/>
              <a:ahLst/>
              <a:cxnLst/>
              <a:rect l="l" t="t" r="r" b="b"/>
              <a:pathLst>
                <a:path w="829310" h="965200" extrusionOk="0">
                  <a:moveTo>
                    <a:pt x="414527" y="0"/>
                  </a:moveTo>
                  <a:lnTo>
                    <a:pt x="0" y="292988"/>
                  </a:lnTo>
                  <a:lnTo>
                    <a:pt x="0" y="671702"/>
                  </a:lnTo>
                  <a:lnTo>
                    <a:pt x="414527" y="964691"/>
                  </a:lnTo>
                  <a:lnTo>
                    <a:pt x="829056" y="671702"/>
                  </a:lnTo>
                  <a:lnTo>
                    <a:pt x="829056" y="292988"/>
                  </a:lnTo>
                  <a:lnTo>
                    <a:pt x="41452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4F92">
                    <a:shade val="30000"/>
                    <a:satMod val="115000"/>
                  </a:srgbClr>
                </a:gs>
                <a:gs pos="50000">
                  <a:srgbClr val="3A4F92">
                    <a:shade val="67500"/>
                    <a:satMod val="115000"/>
                  </a:srgbClr>
                </a:gs>
                <a:gs pos="100000">
                  <a:srgbClr val="3A4F9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3200" b="1" kern="0" dirty="0">
                  <a:solidFill>
                    <a:srgbClr val="FFFFFF"/>
                  </a:solidFill>
                  <a:ea typeface="Calibri"/>
                  <a:cs typeface="Arial" panose="020B0604020202020204" pitchFamily="34" charset="0"/>
                  <a:sym typeface="Calibri"/>
                </a:rPr>
                <a:t>4</a:t>
              </a:r>
              <a:endParaRPr sz="3200" b="1" kern="0" dirty="0">
                <a:solidFill>
                  <a:srgbClr val="FFFFFF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6" name="Google Shape;218;p5"/>
            <p:cNvSpPr/>
            <p:nvPr/>
          </p:nvSpPr>
          <p:spPr>
            <a:xfrm>
              <a:off x="4758668" y="2616178"/>
              <a:ext cx="731356" cy="851195"/>
            </a:xfrm>
            <a:custGeom>
              <a:avLst/>
              <a:gdLst/>
              <a:ahLst/>
              <a:cxnLst/>
              <a:rect l="l" t="t" r="r" b="b"/>
              <a:pathLst>
                <a:path w="829310" h="965200" extrusionOk="0">
                  <a:moveTo>
                    <a:pt x="414527" y="0"/>
                  </a:moveTo>
                  <a:lnTo>
                    <a:pt x="0" y="292988"/>
                  </a:lnTo>
                  <a:lnTo>
                    <a:pt x="0" y="671702"/>
                  </a:lnTo>
                  <a:lnTo>
                    <a:pt x="414527" y="964691"/>
                  </a:lnTo>
                  <a:lnTo>
                    <a:pt x="829056" y="671702"/>
                  </a:lnTo>
                  <a:lnTo>
                    <a:pt x="829056" y="292988"/>
                  </a:lnTo>
                  <a:lnTo>
                    <a:pt x="414527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117;p1"/>
          <p:cNvSpPr txBox="1">
            <a:spLocks/>
          </p:cNvSpPr>
          <p:nvPr/>
        </p:nvSpPr>
        <p:spPr>
          <a:xfrm>
            <a:off x="6096529" y="-58289"/>
            <a:ext cx="3417437" cy="88915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ПАВЛОВСК  </a:t>
            </a:r>
          </a:p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2024-2025г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063381" y="2327528"/>
            <a:ext cx="28767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14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МБОУ Павловская СОШ с </a:t>
            </a:r>
            <a:r>
              <a:rPr lang="ru-RU" altLang="ru-RU" sz="14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УИОП (ресурсный центр)</a:t>
            </a:r>
            <a:endParaRPr lang="ru-RU" altLang="ru-RU" sz="1400" b="1" kern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</a:t>
            </a:r>
            <a:r>
              <a:rPr lang="ru-RU" altLang="ru-RU" sz="1400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А-Донская</a:t>
            </a: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СОШ </a:t>
            </a:r>
          </a:p>
          <a:p>
            <a:pPr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</a:t>
            </a:r>
            <a:r>
              <a:rPr lang="ru-RU" altLang="ru-RU" sz="1400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Елизаветовская</a:t>
            </a: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СОШ</a:t>
            </a:r>
          </a:p>
          <a:p>
            <a:pPr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altLang="ru-RU" sz="1400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92646" y="4651465"/>
            <a:ext cx="238536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МБОУ Павловская </a:t>
            </a:r>
            <a:r>
              <a:rPr lang="ru-RU" alt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СОШ №3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</a:t>
            </a:r>
            <a:r>
              <a:rPr lang="ru-RU" altLang="ru-RU" sz="1400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Гаврильская</a:t>
            </a: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СОШ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</a:t>
            </a:r>
            <a:r>
              <a:rPr lang="ru-RU" altLang="ru-RU" sz="1400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Казинская</a:t>
            </a: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СОШ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МКОУ-Р-Буйловская</a:t>
            </a: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СОШ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Николаевская ООШ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600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600" b="1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altLang="ru-RU" sz="1600" b="1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417731" y="4563083"/>
            <a:ext cx="2385362" cy="129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</a:t>
            </a:r>
            <a:r>
              <a:rPr lang="ru-RU" altLang="ru-RU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Лосевская</a:t>
            </a:r>
            <a:r>
              <a:rPr lang="ru-RU" alt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СОШ</a:t>
            </a:r>
            <a:endParaRPr lang="ru-RU" altLang="ru-RU" b="1" kern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1400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Покровская СОШ</a:t>
            </a:r>
          </a:p>
          <a:p>
            <a:pPr algn="ctr"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1400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</a:t>
            </a:r>
            <a:r>
              <a:rPr lang="ru-RU" altLang="ru-RU" sz="1400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Песковская</a:t>
            </a:r>
            <a:r>
              <a:rPr lang="ru-RU" altLang="ru-RU" sz="1400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ООШ</a:t>
            </a:r>
          </a:p>
          <a:p>
            <a:pPr algn="ctr"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1400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</a:t>
            </a:r>
            <a:r>
              <a:rPr lang="ru-RU" altLang="ru-RU" sz="1400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Ливенская</a:t>
            </a:r>
            <a:r>
              <a:rPr lang="ru-RU" altLang="ru-RU" sz="1400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ООШ</a:t>
            </a:r>
          </a:p>
        </p:txBody>
      </p:sp>
      <p:sp>
        <p:nvSpPr>
          <p:cNvPr id="34" name="Google Shape;117;p1"/>
          <p:cNvSpPr txBox="1">
            <a:spLocks/>
          </p:cNvSpPr>
          <p:nvPr/>
        </p:nvSpPr>
        <p:spPr>
          <a:xfrm>
            <a:off x="3174623" y="60906"/>
            <a:ext cx="3417437" cy="88915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РАСПРЕДЕЛЕНИЕ ПО округам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57950" y="2214554"/>
            <a:ext cx="2385362" cy="17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</a:t>
            </a:r>
            <a:r>
              <a:rPr lang="ru-RU" altLang="ru-RU" sz="1600" b="1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Воронцовская</a:t>
            </a:r>
            <a:r>
              <a:rPr lang="ru-RU" alt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СОШ</a:t>
            </a:r>
          </a:p>
          <a:p>
            <a:pPr algn="ctr"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</a:t>
            </a:r>
            <a:r>
              <a:rPr lang="ru-RU" altLang="ru-RU" sz="1400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К-Октябрьская</a:t>
            </a: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СОШ</a:t>
            </a:r>
          </a:p>
          <a:p>
            <a:pPr algn="ctr"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</a:t>
            </a:r>
            <a:r>
              <a:rPr lang="ru-RU" altLang="ru-RU" sz="1400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Данильская</a:t>
            </a: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ООШ</a:t>
            </a:r>
          </a:p>
          <a:p>
            <a:pPr algn="ctr"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Петровская СОШ</a:t>
            </a:r>
            <a:endParaRPr lang="ru-RU" altLang="ru-RU" sz="1400" b="1" kern="0" dirty="0" smtClean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</a:t>
            </a:r>
            <a:r>
              <a:rPr lang="ru-RU" altLang="ru-RU" sz="1400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Александровская СОШ</a:t>
            </a:r>
          </a:p>
        </p:txBody>
      </p:sp>
      <p:grpSp>
        <p:nvGrpSpPr>
          <p:cNvPr id="35" name="Группа 61"/>
          <p:cNvGrpSpPr/>
          <p:nvPr/>
        </p:nvGrpSpPr>
        <p:grpSpPr>
          <a:xfrm>
            <a:off x="137160" y="928670"/>
            <a:ext cx="2954239" cy="3694470"/>
            <a:chOff x="2444830" y="1189117"/>
            <a:chExt cx="2785595" cy="2587271"/>
          </a:xfrm>
        </p:grpSpPr>
        <p:sp>
          <p:nvSpPr>
            <p:cNvPr id="39" name="Овал 38"/>
            <p:cNvSpPr/>
            <p:nvPr/>
          </p:nvSpPr>
          <p:spPr>
            <a:xfrm>
              <a:off x="2743383" y="1189117"/>
              <a:ext cx="2460624" cy="2460624"/>
            </a:xfrm>
            <a:prstGeom prst="ellipse">
              <a:avLst/>
            </a:prstGeom>
            <a:solidFill>
              <a:srgbClr val="1D3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ru-RU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40" name="Овал 39"/>
            <p:cNvSpPr/>
            <p:nvPr/>
          </p:nvSpPr>
          <p:spPr>
            <a:xfrm>
              <a:off x="2853539" y="1351462"/>
              <a:ext cx="2376886" cy="2424926"/>
            </a:xfrm>
            <a:prstGeom prst="ellipse">
              <a:avLst/>
            </a:prstGeom>
            <a:solidFill>
              <a:srgbClr val="1D3480"/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  <a:buFont typeface="Arial"/>
                <a:buNone/>
              </a:pPr>
              <a:r>
                <a:rPr lang="ru-RU" altLang="ru-RU" sz="1400" b="1" kern="0" dirty="0" smtClean="0">
                  <a:solidFill>
                    <a:srgbClr val="FFFF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МКОУ Павловская СОШ №2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None/>
              </a:pPr>
              <a:endParaRPr lang="ru-RU" altLang="ru-RU" sz="1200" b="1" kern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7" name="Google Shape;218;p5"/>
            <p:cNvSpPr/>
            <p:nvPr/>
          </p:nvSpPr>
          <p:spPr>
            <a:xfrm>
              <a:off x="2444830" y="1288790"/>
              <a:ext cx="731356" cy="851195"/>
            </a:xfrm>
            <a:custGeom>
              <a:avLst/>
              <a:gdLst/>
              <a:ahLst/>
              <a:cxnLst/>
              <a:rect l="l" t="t" r="r" b="b"/>
              <a:pathLst>
                <a:path w="829310" h="965200" extrusionOk="0">
                  <a:moveTo>
                    <a:pt x="414527" y="0"/>
                  </a:moveTo>
                  <a:lnTo>
                    <a:pt x="0" y="292988"/>
                  </a:lnTo>
                  <a:lnTo>
                    <a:pt x="0" y="671702"/>
                  </a:lnTo>
                  <a:lnTo>
                    <a:pt x="414527" y="964691"/>
                  </a:lnTo>
                  <a:lnTo>
                    <a:pt x="829056" y="671702"/>
                  </a:lnTo>
                  <a:lnTo>
                    <a:pt x="829056" y="292988"/>
                  </a:lnTo>
                  <a:lnTo>
                    <a:pt x="414527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1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1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D3480"/>
              </a:gs>
              <a:gs pos="100000">
                <a:srgbClr val="1D348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1" name="Google Shape;113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415" y="-502920"/>
            <a:ext cx="9087003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118;p1"/>
          <p:cNvPicPr preferRelativeResize="0"/>
          <p:nvPr/>
        </p:nvPicPr>
        <p:blipFill rotWithShape="1">
          <a:blip r:embed="rId3">
            <a:alphaModFix/>
            <a:biLevel thresh="50000"/>
          </a:blip>
          <a:srcRect/>
          <a:stretch/>
        </p:blipFill>
        <p:spPr>
          <a:xfrm>
            <a:off x="1331916" y="-290879"/>
            <a:ext cx="2275403" cy="1934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119;p1"/>
          <p:cNvPicPr preferRelativeResize="0"/>
          <p:nvPr/>
        </p:nvPicPr>
        <p:blipFill rotWithShape="1">
          <a:blip r:embed="rId4">
            <a:alphaModFix/>
            <a:biLevel thresh="25000"/>
          </a:blip>
          <a:srcRect/>
          <a:stretch/>
        </p:blipFill>
        <p:spPr>
          <a:xfrm>
            <a:off x="314639" y="-230591"/>
            <a:ext cx="1174401" cy="1934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Группа 39"/>
          <p:cNvGrpSpPr/>
          <p:nvPr/>
        </p:nvGrpSpPr>
        <p:grpSpPr>
          <a:xfrm>
            <a:off x="6429388" y="857232"/>
            <a:ext cx="2534592" cy="3661443"/>
            <a:chOff x="2743383" y="983799"/>
            <a:chExt cx="2460624" cy="2665942"/>
          </a:xfrm>
        </p:grpSpPr>
        <p:sp>
          <p:nvSpPr>
            <p:cNvPr id="41" name="Овал 40"/>
            <p:cNvSpPr/>
            <p:nvPr/>
          </p:nvSpPr>
          <p:spPr>
            <a:xfrm>
              <a:off x="2743383" y="1189117"/>
              <a:ext cx="2460624" cy="2460624"/>
            </a:xfrm>
            <a:prstGeom prst="ellipse">
              <a:avLst/>
            </a:prstGeom>
            <a:solidFill>
              <a:srgbClr val="1D3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ru-RU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2774225" y="1227702"/>
              <a:ext cx="2376886" cy="2376886"/>
            </a:xfrm>
            <a:prstGeom prst="ellipse">
              <a:avLst/>
            </a:prstGeom>
            <a:solidFill>
              <a:srgbClr val="1D3480"/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None/>
              </a:pPr>
              <a:endParaRPr lang="ru-RU" altLang="ru-RU" sz="1200" b="1" kern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3" name="Google Shape;218;p5"/>
            <p:cNvSpPr/>
            <p:nvPr/>
          </p:nvSpPr>
          <p:spPr>
            <a:xfrm>
              <a:off x="4339191" y="986319"/>
              <a:ext cx="738946" cy="860029"/>
            </a:xfrm>
            <a:custGeom>
              <a:avLst/>
              <a:gdLst/>
              <a:ahLst/>
              <a:cxnLst/>
              <a:rect l="l" t="t" r="r" b="b"/>
              <a:pathLst>
                <a:path w="829310" h="965200" extrusionOk="0">
                  <a:moveTo>
                    <a:pt x="414527" y="0"/>
                  </a:moveTo>
                  <a:lnTo>
                    <a:pt x="0" y="292988"/>
                  </a:lnTo>
                  <a:lnTo>
                    <a:pt x="0" y="671702"/>
                  </a:lnTo>
                  <a:lnTo>
                    <a:pt x="414527" y="964691"/>
                  </a:lnTo>
                  <a:lnTo>
                    <a:pt x="829056" y="671702"/>
                  </a:lnTo>
                  <a:lnTo>
                    <a:pt x="829056" y="292988"/>
                  </a:lnTo>
                  <a:lnTo>
                    <a:pt x="41452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4F92">
                    <a:shade val="30000"/>
                    <a:satMod val="115000"/>
                  </a:srgbClr>
                </a:gs>
                <a:gs pos="50000">
                  <a:srgbClr val="3A4F92">
                    <a:shade val="67500"/>
                    <a:satMod val="115000"/>
                  </a:srgbClr>
                </a:gs>
                <a:gs pos="100000">
                  <a:srgbClr val="3A4F9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3200" b="1" kern="0" dirty="0" smtClean="0">
                  <a:solidFill>
                    <a:srgbClr val="FFFFFF"/>
                  </a:solidFill>
                  <a:ea typeface="Calibri"/>
                  <a:cs typeface="Arial" panose="020B0604020202020204" pitchFamily="34" charset="0"/>
                  <a:sym typeface="Calibri"/>
                </a:rPr>
                <a:t>3</a:t>
              </a:r>
              <a:endParaRPr sz="3200" b="1" kern="0" dirty="0">
                <a:solidFill>
                  <a:srgbClr val="FFFFFF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44" name="Google Shape;218;p5"/>
            <p:cNvSpPr/>
            <p:nvPr/>
          </p:nvSpPr>
          <p:spPr>
            <a:xfrm>
              <a:off x="4349202" y="983799"/>
              <a:ext cx="731356" cy="851195"/>
            </a:xfrm>
            <a:custGeom>
              <a:avLst/>
              <a:gdLst/>
              <a:ahLst/>
              <a:cxnLst/>
              <a:rect l="l" t="t" r="r" b="b"/>
              <a:pathLst>
                <a:path w="829310" h="965200" extrusionOk="0">
                  <a:moveTo>
                    <a:pt x="414527" y="0"/>
                  </a:moveTo>
                  <a:lnTo>
                    <a:pt x="0" y="292988"/>
                  </a:lnTo>
                  <a:lnTo>
                    <a:pt x="0" y="671702"/>
                  </a:lnTo>
                  <a:lnTo>
                    <a:pt x="414527" y="964691"/>
                  </a:lnTo>
                  <a:lnTo>
                    <a:pt x="829056" y="671702"/>
                  </a:lnTo>
                  <a:lnTo>
                    <a:pt x="829056" y="292988"/>
                  </a:lnTo>
                  <a:lnTo>
                    <a:pt x="414527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5319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4" name="Группа 34"/>
          <p:cNvGrpSpPr/>
          <p:nvPr/>
        </p:nvGrpSpPr>
        <p:grpSpPr>
          <a:xfrm>
            <a:off x="3028109" y="865592"/>
            <a:ext cx="3019809" cy="3407325"/>
            <a:chOff x="2434820" y="1189117"/>
            <a:chExt cx="2931680" cy="2480916"/>
          </a:xfrm>
        </p:grpSpPr>
        <p:sp>
          <p:nvSpPr>
            <p:cNvPr id="16" name="Овал 15"/>
            <p:cNvSpPr/>
            <p:nvPr/>
          </p:nvSpPr>
          <p:spPr>
            <a:xfrm>
              <a:off x="2743383" y="1189117"/>
              <a:ext cx="2460624" cy="2460624"/>
            </a:xfrm>
            <a:prstGeom prst="ellipse">
              <a:avLst/>
            </a:prstGeom>
            <a:solidFill>
              <a:srgbClr val="1D3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ru-RU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33" name="Овал 32"/>
            <p:cNvSpPr/>
            <p:nvPr/>
          </p:nvSpPr>
          <p:spPr>
            <a:xfrm>
              <a:off x="2989614" y="1293147"/>
              <a:ext cx="2376886" cy="2376886"/>
            </a:xfrm>
            <a:prstGeom prst="ellipse">
              <a:avLst/>
            </a:prstGeom>
            <a:solidFill>
              <a:srgbClr val="1D3480"/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None/>
              </a:pPr>
              <a:endParaRPr lang="ru-RU" altLang="ru-RU" sz="600" kern="0" dirty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11" name="Google Shape;218;p5"/>
            <p:cNvSpPr/>
            <p:nvPr/>
          </p:nvSpPr>
          <p:spPr>
            <a:xfrm>
              <a:off x="2434820" y="1291309"/>
              <a:ext cx="738946" cy="860029"/>
            </a:xfrm>
            <a:custGeom>
              <a:avLst/>
              <a:gdLst/>
              <a:ahLst/>
              <a:cxnLst/>
              <a:rect l="l" t="t" r="r" b="b"/>
              <a:pathLst>
                <a:path w="829310" h="965200" extrusionOk="0">
                  <a:moveTo>
                    <a:pt x="414527" y="0"/>
                  </a:moveTo>
                  <a:lnTo>
                    <a:pt x="0" y="292988"/>
                  </a:lnTo>
                  <a:lnTo>
                    <a:pt x="0" y="671702"/>
                  </a:lnTo>
                  <a:lnTo>
                    <a:pt x="414527" y="964691"/>
                  </a:lnTo>
                  <a:lnTo>
                    <a:pt x="829056" y="671702"/>
                  </a:lnTo>
                  <a:lnTo>
                    <a:pt x="829056" y="292988"/>
                  </a:lnTo>
                  <a:lnTo>
                    <a:pt x="41452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4F92">
                    <a:shade val="30000"/>
                    <a:satMod val="115000"/>
                  </a:srgbClr>
                </a:gs>
                <a:gs pos="50000">
                  <a:srgbClr val="3A4F92">
                    <a:shade val="67500"/>
                    <a:satMod val="115000"/>
                  </a:srgbClr>
                </a:gs>
                <a:gs pos="100000">
                  <a:srgbClr val="3A4F9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endParaRPr sz="3200" b="1" kern="0" dirty="0">
                <a:solidFill>
                  <a:srgbClr val="FFFFFF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23" name="Google Shape;218;p5"/>
            <p:cNvSpPr/>
            <p:nvPr/>
          </p:nvSpPr>
          <p:spPr>
            <a:xfrm>
              <a:off x="2444830" y="1288790"/>
              <a:ext cx="731356" cy="851195"/>
            </a:xfrm>
            <a:custGeom>
              <a:avLst/>
              <a:gdLst/>
              <a:ahLst/>
              <a:cxnLst/>
              <a:rect l="l" t="t" r="r" b="b"/>
              <a:pathLst>
                <a:path w="829310" h="965200" extrusionOk="0">
                  <a:moveTo>
                    <a:pt x="414527" y="0"/>
                  </a:moveTo>
                  <a:lnTo>
                    <a:pt x="0" y="292988"/>
                  </a:lnTo>
                  <a:lnTo>
                    <a:pt x="0" y="671702"/>
                  </a:lnTo>
                  <a:lnTo>
                    <a:pt x="414527" y="964691"/>
                  </a:lnTo>
                  <a:lnTo>
                    <a:pt x="829056" y="671702"/>
                  </a:lnTo>
                  <a:lnTo>
                    <a:pt x="829056" y="292988"/>
                  </a:lnTo>
                  <a:lnTo>
                    <a:pt x="414527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Группа 61"/>
          <p:cNvGrpSpPr/>
          <p:nvPr/>
        </p:nvGrpSpPr>
        <p:grpSpPr>
          <a:xfrm>
            <a:off x="10311" y="1014062"/>
            <a:ext cx="3786723" cy="3579817"/>
            <a:chOff x="2444830" y="1043232"/>
            <a:chExt cx="3676213" cy="2606509"/>
          </a:xfrm>
        </p:grpSpPr>
        <p:sp>
          <p:nvSpPr>
            <p:cNvPr id="63" name="Овал 62"/>
            <p:cNvSpPr/>
            <p:nvPr/>
          </p:nvSpPr>
          <p:spPr>
            <a:xfrm>
              <a:off x="2743383" y="1189117"/>
              <a:ext cx="2460624" cy="2460624"/>
            </a:xfrm>
            <a:prstGeom prst="ellipse">
              <a:avLst/>
            </a:prstGeom>
            <a:solidFill>
              <a:srgbClr val="1D3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ru-RU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4" name="Овал 63"/>
            <p:cNvSpPr/>
            <p:nvPr/>
          </p:nvSpPr>
          <p:spPr>
            <a:xfrm>
              <a:off x="2774225" y="1227702"/>
              <a:ext cx="2376886" cy="2376886"/>
            </a:xfrm>
            <a:prstGeom prst="ellipse">
              <a:avLst/>
            </a:prstGeom>
            <a:solidFill>
              <a:srgbClr val="1D3480"/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None/>
              </a:pPr>
              <a:endParaRPr lang="ru-RU" altLang="ru-RU" sz="1200" b="1" kern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65" name="Google Shape;218;p5"/>
            <p:cNvSpPr/>
            <p:nvPr/>
          </p:nvSpPr>
          <p:spPr>
            <a:xfrm>
              <a:off x="5382097" y="1043232"/>
              <a:ext cx="738946" cy="860029"/>
            </a:xfrm>
            <a:custGeom>
              <a:avLst/>
              <a:gdLst/>
              <a:ahLst/>
              <a:cxnLst/>
              <a:rect l="l" t="t" r="r" b="b"/>
              <a:pathLst>
                <a:path w="829310" h="965200" extrusionOk="0">
                  <a:moveTo>
                    <a:pt x="414527" y="0"/>
                  </a:moveTo>
                  <a:lnTo>
                    <a:pt x="0" y="292988"/>
                  </a:lnTo>
                  <a:lnTo>
                    <a:pt x="0" y="671702"/>
                  </a:lnTo>
                  <a:lnTo>
                    <a:pt x="414527" y="964691"/>
                  </a:lnTo>
                  <a:lnTo>
                    <a:pt x="829056" y="671702"/>
                  </a:lnTo>
                  <a:lnTo>
                    <a:pt x="829056" y="292988"/>
                  </a:lnTo>
                  <a:lnTo>
                    <a:pt x="41452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4F92">
                    <a:shade val="30000"/>
                    <a:satMod val="115000"/>
                  </a:srgbClr>
                </a:gs>
                <a:gs pos="50000">
                  <a:srgbClr val="3A4F92">
                    <a:shade val="67500"/>
                    <a:satMod val="115000"/>
                  </a:srgbClr>
                </a:gs>
                <a:gs pos="100000">
                  <a:srgbClr val="3A4F9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3200" b="1" kern="0" dirty="0" smtClean="0">
                  <a:solidFill>
                    <a:srgbClr val="FFFFFF"/>
                  </a:solidFill>
                  <a:ea typeface="Calibri"/>
                  <a:cs typeface="Arial" panose="020B0604020202020204" pitchFamily="34" charset="0"/>
                  <a:sym typeface="Calibri"/>
                </a:rPr>
                <a:t>1</a:t>
              </a:r>
              <a:endParaRPr sz="3200" b="1" kern="0" dirty="0">
                <a:solidFill>
                  <a:srgbClr val="FFFFFF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66" name="Google Shape;218;p5"/>
            <p:cNvSpPr/>
            <p:nvPr/>
          </p:nvSpPr>
          <p:spPr>
            <a:xfrm>
              <a:off x="2444830" y="1288790"/>
              <a:ext cx="731356" cy="851195"/>
            </a:xfrm>
            <a:custGeom>
              <a:avLst/>
              <a:gdLst/>
              <a:ahLst/>
              <a:cxnLst/>
              <a:rect l="l" t="t" r="r" b="b"/>
              <a:pathLst>
                <a:path w="829310" h="965200" extrusionOk="0">
                  <a:moveTo>
                    <a:pt x="414527" y="0"/>
                  </a:moveTo>
                  <a:lnTo>
                    <a:pt x="0" y="292988"/>
                  </a:lnTo>
                  <a:lnTo>
                    <a:pt x="0" y="671702"/>
                  </a:lnTo>
                  <a:lnTo>
                    <a:pt x="414527" y="964691"/>
                  </a:lnTo>
                  <a:lnTo>
                    <a:pt x="829056" y="671702"/>
                  </a:lnTo>
                  <a:lnTo>
                    <a:pt x="829056" y="292988"/>
                  </a:lnTo>
                  <a:lnTo>
                    <a:pt x="414527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" name="Группа 66"/>
          <p:cNvGrpSpPr/>
          <p:nvPr/>
        </p:nvGrpSpPr>
        <p:grpSpPr>
          <a:xfrm>
            <a:off x="500034" y="3478544"/>
            <a:ext cx="2883403" cy="3379456"/>
            <a:chOff x="2404752" y="1189117"/>
            <a:chExt cx="2799255" cy="2460624"/>
          </a:xfrm>
        </p:grpSpPr>
        <p:sp>
          <p:nvSpPr>
            <p:cNvPr id="68" name="Овал 67"/>
            <p:cNvSpPr/>
            <p:nvPr/>
          </p:nvSpPr>
          <p:spPr>
            <a:xfrm>
              <a:off x="2743383" y="1189117"/>
              <a:ext cx="2460624" cy="2460624"/>
            </a:xfrm>
            <a:prstGeom prst="ellipse">
              <a:avLst/>
            </a:prstGeom>
            <a:solidFill>
              <a:srgbClr val="1D3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ru-RU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69" name="Овал 68"/>
            <p:cNvSpPr/>
            <p:nvPr/>
          </p:nvSpPr>
          <p:spPr>
            <a:xfrm>
              <a:off x="2774225" y="1227702"/>
              <a:ext cx="2376886" cy="2376886"/>
            </a:xfrm>
            <a:prstGeom prst="ellipse">
              <a:avLst/>
            </a:prstGeom>
            <a:solidFill>
              <a:srgbClr val="1D3480"/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None/>
              </a:pPr>
              <a:endParaRPr lang="ru-RU" altLang="ru-RU" sz="1200" b="1" kern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0" name="Google Shape;218;p5"/>
            <p:cNvSpPr/>
            <p:nvPr/>
          </p:nvSpPr>
          <p:spPr>
            <a:xfrm>
              <a:off x="2404752" y="2404818"/>
              <a:ext cx="738946" cy="860029"/>
            </a:xfrm>
            <a:custGeom>
              <a:avLst/>
              <a:gdLst/>
              <a:ahLst/>
              <a:cxnLst/>
              <a:rect l="l" t="t" r="r" b="b"/>
              <a:pathLst>
                <a:path w="829310" h="965200" extrusionOk="0">
                  <a:moveTo>
                    <a:pt x="414527" y="0"/>
                  </a:moveTo>
                  <a:lnTo>
                    <a:pt x="0" y="292988"/>
                  </a:lnTo>
                  <a:lnTo>
                    <a:pt x="0" y="671702"/>
                  </a:lnTo>
                  <a:lnTo>
                    <a:pt x="414527" y="964691"/>
                  </a:lnTo>
                  <a:lnTo>
                    <a:pt x="829056" y="671702"/>
                  </a:lnTo>
                  <a:lnTo>
                    <a:pt x="829056" y="292988"/>
                  </a:lnTo>
                  <a:lnTo>
                    <a:pt x="41452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4F92">
                    <a:shade val="30000"/>
                    <a:satMod val="115000"/>
                  </a:srgbClr>
                </a:gs>
                <a:gs pos="50000">
                  <a:srgbClr val="3A4F92">
                    <a:shade val="67500"/>
                    <a:satMod val="115000"/>
                  </a:srgbClr>
                </a:gs>
                <a:gs pos="100000">
                  <a:srgbClr val="3A4F9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3200" b="1" kern="0" dirty="0">
                  <a:solidFill>
                    <a:srgbClr val="FFFFFF"/>
                  </a:solidFill>
                  <a:ea typeface="Calibri"/>
                  <a:cs typeface="Arial" panose="020B0604020202020204" pitchFamily="34" charset="0"/>
                  <a:sym typeface="Calibri"/>
                </a:rPr>
                <a:t>2</a:t>
              </a:r>
              <a:endParaRPr sz="3200" b="1" kern="0" dirty="0">
                <a:solidFill>
                  <a:srgbClr val="FFFFFF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1" name="Google Shape;218;p5"/>
            <p:cNvSpPr/>
            <p:nvPr/>
          </p:nvSpPr>
          <p:spPr>
            <a:xfrm>
              <a:off x="2414762" y="2402299"/>
              <a:ext cx="731356" cy="851195"/>
            </a:xfrm>
            <a:custGeom>
              <a:avLst/>
              <a:gdLst/>
              <a:ahLst/>
              <a:cxnLst/>
              <a:rect l="l" t="t" r="r" b="b"/>
              <a:pathLst>
                <a:path w="829310" h="965200" extrusionOk="0">
                  <a:moveTo>
                    <a:pt x="414527" y="0"/>
                  </a:moveTo>
                  <a:lnTo>
                    <a:pt x="0" y="292988"/>
                  </a:lnTo>
                  <a:lnTo>
                    <a:pt x="0" y="671702"/>
                  </a:lnTo>
                  <a:lnTo>
                    <a:pt x="414527" y="964691"/>
                  </a:lnTo>
                  <a:lnTo>
                    <a:pt x="829056" y="671702"/>
                  </a:lnTo>
                  <a:lnTo>
                    <a:pt x="829056" y="292988"/>
                  </a:lnTo>
                  <a:lnTo>
                    <a:pt x="414527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" name="Группа 71"/>
          <p:cNvGrpSpPr/>
          <p:nvPr/>
        </p:nvGrpSpPr>
        <p:grpSpPr>
          <a:xfrm>
            <a:off x="5307368" y="3495839"/>
            <a:ext cx="2829206" cy="3379456"/>
            <a:chOff x="2743383" y="1189117"/>
            <a:chExt cx="2746641" cy="2460624"/>
          </a:xfrm>
        </p:grpSpPr>
        <p:sp>
          <p:nvSpPr>
            <p:cNvPr id="73" name="Овал 72"/>
            <p:cNvSpPr/>
            <p:nvPr/>
          </p:nvSpPr>
          <p:spPr>
            <a:xfrm>
              <a:off x="2743383" y="1189117"/>
              <a:ext cx="2460624" cy="2460624"/>
            </a:xfrm>
            <a:prstGeom prst="ellipse">
              <a:avLst/>
            </a:prstGeom>
            <a:solidFill>
              <a:srgbClr val="1D34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ru-RU" sz="1400" kern="0">
                <a:solidFill>
                  <a:srgbClr val="FFFFFF"/>
                </a:solidFill>
                <a:sym typeface="Arial"/>
              </a:endParaRPr>
            </a:p>
          </p:txBody>
        </p:sp>
        <p:sp>
          <p:nvSpPr>
            <p:cNvPr id="74" name="Овал 73"/>
            <p:cNvSpPr/>
            <p:nvPr/>
          </p:nvSpPr>
          <p:spPr>
            <a:xfrm>
              <a:off x="2774225" y="1227702"/>
              <a:ext cx="2376886" cy="2376886"/>
            </a:xfrm>
            <a:prstGeom prst="ellipse">
              <a:avLst/>
            </a:prstGeom>
            <a:solidFill>
              <a:srgbClr val="1D3480"/>
            </a:solidFill>
            <a:ln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  <a:buFont typeface="Arial"/>
                <a:buNone/>
              </a:pPr>
              <a:endParaRPr lang="ru-RU" altLang="ru-RU" sz="1200" b="1" kern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75" name="Google Shape;218;p5"/>
            <p:cNvSpPr/>
            <p:nvPr/>
          </p:nvSpPr>
          <p:spPr>
            <a:xfrm>
              <a:off x="4748656" y="2618698"/>
              <a:ext cx="738946" cy="860029"/>
            </a:xfrm>
            <a:custGeom>
              <a:avLst/>
              <a:gdLst/>
              <a:ahLst/>
              <a:cxnLst/>
              <a:rect l="l" t="t" r="r" b="b"/>
              <a:pathLst>
                <a:path w="829310" h="965200" extrusionOk="0">
                  <a:moveTo>
                    <a:pt x="414527" y="0"/>
                  </a:moveTo>
                  <a:lnTo>
                    <a:pt x="0" y="292988"/>
                  </a:lnTo>
                  <a:lnTo>
                    <a:pt x="0" y="671702"/>
                  </a:lnTo>
                  <a:lnTo>
                    <a:pt x="414527" y="964691"/>
                  </a:lnTo>
                  <a:lnTo>
                    <a:pt x="829056" y="671702"/>
                  </a:lnTo>
                  <a:lnTo>
                    <a:pt x="829056" y="292988"/>
                  </a:lnTo>
                  <a:lnTo>
                    <a:pt x="41452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A4F92">
                    <a:shade val="30000"/>
                    <a:satMod val="115000"/>
                  </a:srgbClr>
                </a:gs>
                <a:gs pos="50000">
                  <a:srgbClr val="3A4F92">
                    <a:shade val="67500"/>
                    <a:satMod val="115000"/>
                  </a:srgbClr>
                </a:gs>
                <a:gs pos="100000">
                  <a:srgbClr val="3A4F92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ru-RU" sz="3200" b="1" kern="0" dirty="0">
                  <a:solidFill>
                    <a:srgbClr val="FFFFFF"/>
                  </a:solidFill>
                  <a:ea typeface="Calibri"/>
                  <a:cs typeface="Arial" panose="020B0604020202020204" pitchFamily="34" charset="0"/>
                  <a:sym typeface="Calibri"/>
                </a:rPr>
                <a:t>4</a:t>
              </a:r>
              <a:endParaRPr sz="3200" b="1" kern="0" dirty="0">
                <a:solidFill>
                  <a:srgbClr val="FFFFFF"/>
                </a:solidFill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76" name="Google Shape;218;p5"/>
            <p:cNvSpPr/>
            <p:nvPr/>
          </p:nvSpPr>
          <p:spPr>
            <a:xfrm>
              <a:off x="4758668" y="2616178"/>
              <a:ext cx="731356" cy="851195"/>
            </a:xfrm>
            <a:custGeom>
              <a:avLst/>
              <a:gdLst/>
              <a:ahLst/>
              <a:cxnLst/>
              <a:rect l="l" t="t" r="r" b="b"/>
              <a:pathLst>
                <a:path w="829310" h="965200" extrusionOk="0">
                  <a:moveTo>
                    <a:pt x="414527" y="0"/>
                  </a:moveTo>
                  <a:lnTo>
                    <a:pt x="0" y="292988"/>
                  </a:lnTo>
                  <a:lnTo>
                    <a:pt x="0" y="671702"/>
                  </a:lnTo>
                  <a:lnTo>
                    <a:pt x="414527" y="964691"/>
                  </a:lnTo>
                  <a:lnTo>
                    <a:pt x="829056" y="671702"/>
                  </a:lnTo>
                  <a:lnTo>
                    <a:pt x="829056" y="292988"/>
                  </a:lnTo>
                  <a:lnTo>
                    <a:pt x="414527" y="0"/>
                  </a:lnTo>
                  <a:close/>
                </a:path>
              </a:pathLst>
            </a:custGeom>
            <a:noFill/>
            <a:ln w="28575">
              <a:solidFill>
                <a:schemeClr val="bg1"/>
              </a:solidFill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kern="0">
                <a:solidFill>
                  <a:srgbClr val="000000"/>
                </a:solidFill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Google Shape;117;p1"/>
          <p:cNvSpPr txBox="1">
            <a:spLocks/>
          </p:cNvSpPr>
          <p:nvPr/>
        </p:nvSpPr>
        <p:spPr>
          <a:xfrm>
            <a:off x="6096529" y="-58289"/>
            <a:ext cx="3417437" cy="88915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ПАВЛОВСК  2025г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84731" y="2500306"/>
            <a:ext cx="2698068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16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Павловская СОШ №2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46351" y="4256424"/>
            <a:ext cx="2537086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МБОУ Павловская </a:t>
            </a:r>
            <a:r>
              <a:rPr lang="ru-RU" alt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СОШ №3  </a:t>
            </a:r>
            <a:endParaRPr lang="ru-RU" altLang="ru-RU" sz="1600" b="1" kern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МКОУ-Р-Буйловская</a:t>
            </a: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СОШ</a:t>
            </a:r>
          </a:p>
          <a:p>
            <a:pPr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</a:t>
            </a:r>
            <a:r>
              <a:rPr lang="ru-RU" altLang="ru-RU" sz="1400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Гаврильская</a:t>
            </a: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СОШ</a:t>
            </a:r>
          </a:p>
          <a:p>
            <a:pPr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</a:t>
            </a:r>
            <a:r>
              <a:rPr lang="ru-RU" altLang="ru-RU" sz="1400" b="1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Казинская</a:t>
            </a:r>
            <a:r>
              <a:rPr lang="ru-RU" altLang="ru-RU" sz="14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СОШ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5307368" y="4387095"/>
            <a:ext cx="2566359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</a:t>
            </a:r>
            <a:r>
              <a:rPr lang="ru-RU" altLang="ru-RU" sz="1600" b="1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Лосевская</a:t>
            </a:r>
            <a:r>
              <a:rPr lang="ru-RU" altLang="ru-RU" sz="1600" b="1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СОШ</a:t>
            </a:r>
            <a:endParaRPr lang="ru-RU" altLang="ru-RU" b="1" kern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1400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Покровская СОШ</a:t>
            </a:r>
          </a:p>
          <a:p>
            <a:pPr algn="ctr"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1400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</a:t>
            </a:r>
            <a:r>
              <a:rPr lang="ru-RU" altLang="ru-RU" sz="1400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Песковская</a:t>
            </a:r>
            <a:r>
              <a:rPr lang="ru-RU" altLang="ru-RU" sz="1400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ООШ</a:t>
            </a:r>
          </a:p>
          <a:p>
            <a:pPr algn="ctr"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</a:t>
            </a:r>
            <a:r>
              <a:rPr lang="ru-RU" altLang="ru-RU" sz="1400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Ливенская</a:t>
            </a:r>
            <a:r>
              <a:rPr lang="ru-RU" altLang="ru-RU" sz="1400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ООШ</a:t>
            </a:r>
          </a:p>
        </p:txBody>
      </p:sp>
      <p:sp>
        <p:nvSpPr>
          <p:cNvPr id="34" name="Google Shape;117;p1"/>
          <p:cNvSpPr txBox="1">
            <a:spLocks/>
          </p:cNvSpPr>
          <p:nvPr/>
        </p:nvSpPr>
        <p:spPr>
          <a:xfrm>
            <a:off x="3174623" y="60906"/>
            <a:ext cx="3417437" cy="88915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РАСПРЕДЕЛЕНИЕ ПО округам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406671" y="1857364"/>
            <a:ext cx="2557309" cy="1310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</a:t>
            </a:r>
            <a:r>
              <a:rPr lang="ru-RU" altLang="ru-RU" sz="1600" b="1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Воронцовская</a:t>
            </a:r>
            <a:r>
              <a:rPr lang="ru-RU" alt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СОШ </a:t>
            </a:r>
          </a:p>
          <a:p>
            <a:pPr algn="ctr"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</a:t>
            </a:r>
            <a:r>
              <a:rPr lang="ru-RU" altLang="ru-RU" sz="1400" kern="0" dirty="0" err="1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К-Октябрьская</a:t>
            </a: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СОШ</a:t>
            </a:r>
          </a:p>
          <a:p>
            <a:pPr algn="ctr"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Петровская СОШ</a:t>
            </a:r>
            <a:endParaRPr lang="ru-RU" altLang="ru-RU" sz="1400" b="1" kern="0" dirty="0" smtClean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92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Александровская СОШ</a:t>
            </a:r>
            <a:endParaRPr lang="ru-RU" altLang="ru-RU" sz="1400" kern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3624316" y="1632274"/>
            <a:ext cx="24236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1600" b="1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МБОУ Павловская СОШ с УИОП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kern="0" dirty="0" smtClean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(ресурсный центр) МКОУ </a:t>
            </a:r>
            <a:r>
              <a:rPr lang="ru-RU" altLang="ru-RU" sz="1400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А-Донская СОШ  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</a:t>
            </a:r>
            <a:r>
              <a:rPr lang="ru-RU" altLang="ru-RU" sz="1400" kern="0" dirty="0" err="1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Елизаветовская</a:t>
            </a:r>
            <a:r>
              <a:rPr lang="ru-RU" altLang="ru-RU" sz="1400" kern="0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СОШ</a:t>
            </a:r>
          </a:p>
          <a:p>
            <a:pPr algn="ctr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altLang="ru-RU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31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1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D3480"/>
              </a:gs>
              <a:gs pos="100000">
                <a:srgbClr val="1D348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1" name="Google Shape;113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415" y="-502920"/>
            <a:ext cx="9087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5319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117;p1"/>
          <p:cNvSpPr txBox="1">
            <a:spLocks/>
          </p:cNvSpPr>
          <p:nvPr/>
        </p:nvSpPr>
        <p:spPr>
          <a:xfrm>
            <a:off x="6096529" y="-58289"/>
            <a:ext cx="3417437" cy="88915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ПАВЛОВСК  </a:t>
            </a:r>
          </a:p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2025- 2026г.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17;p1"/>
          <p:cNvSpPr txBox="1">
            <a:spLocks/>
          </p:cNvSpPr>
          <p:nvPr/>
        </p:nvSpPr>
        <p:spPr>
          <a:xfrm>
            <a:off x="2643174" y="0"/>
            <a:ext cx="3917503" cy="88915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Ресурсный потенциал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6255249"/>
              </p:ext>
            </p:extLst>
          </p:nvPr>
        </p:nvGraphicFramePr>
        <p:xfrm>
          <a:off x="683567" y="911724"/>
          <a:ext cx="7992890" cy="48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6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Кадровый дефицит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Кадровый потенциал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МБОУ Павловская СОШ с УИОП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28123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истории, обществознания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Павловская СОШ №3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3193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математики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Павловская СОШ №3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85382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Педагог-психолог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378829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физики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647887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Елизаветовская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физической культ.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ПСОШ №2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истории, обществознания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ПСОШ с УИОП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МКОУ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Гаврильская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0578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биологии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Павловская СОШ №3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81335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физики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27655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информатики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Павловская СОШ №3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467129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МКОУ </a:t>
                      </a:r>
                      <a:r>
                        <a:rPr lang="ru-RU" sz="1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Ливенская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начальных классов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</a:t>
                      </a:r>
                      <a:r>
                        <a:rPr lang="ru-RU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Лосевская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1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1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D3480"/>
              </a:gs>
              <a:gs pos="100000">
                <a:srgbClr val="1D348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1" name="Google Shape;113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415" y="-502920"/>
            <a:ext cx="9087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5319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117;p1"/>
          <p:cNvSpPr txBox="1">
            <a:spLocks/>
          </p:cNvSpPr>
          <p:nvPr/>
        </p:nvSpPr>
        <p:spPr>
          <a:xfrm>
            <a:off x="6096529" y="-58289"/>
            <a:ext cx="3417437" cy="88915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ПАВЛОВСК  </a:t>
            </a:r>
          </a:p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2025- 2026г.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17;p1"/>
          <p:cNvSpPr txBox="1">
            <a:spLocks/>
          </p:cNvSpPr>
          <p:nvPr/>
        </p:nvSpPr>
        <p:spPr>
          <a:xfrm>
            <a:off x="2643174" y="0"/>
            <a:ext cx="3917503" cy="88915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Ресурсный потенциал (кадры)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03479"/>
              </p:ext>
            </p:extLst>
          </p:nvPr>
        </p:nvGraphicFramePr>
        <p:xfrm>
          <a:off x="467543" y="1000108"/>
          <a:ext cx="8136904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84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Кадровый дефицит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Кадровый потенциал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МКОУ </a:t>
                      </a: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Воронцовская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156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математики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1215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Александровская СОШ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яз.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Воронцовская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</a:t>
                      </a:r>
                      <a:r>
                        <a:rPr lang="ru-RU" sz="1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Кр-Октябрьская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биологии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К.Октябрь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(Данило)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химии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К.Октябрь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(Данило)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МБОУ Павловская СОШ №2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математики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физики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75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информатики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Павловская СОШ с УИОП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 истории</a:t>
                      </a: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1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1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D3480"/>
              </a:gs>
              <a:gs pos="100000">
                <a:srgbClr val="1D348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1" name="Google Shape;113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415" y="-502920"/>
            <a:ext cx="9087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5319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117;p1"/>
          <p:cNvSpPr txBox="1">
            <a:spLocks/>
          </p:cNvSpPr>
          <p:nvPr/>
        </p:nvSpPr>
        <p:spPr>
          <a:xfrm>
            <a:off x="6096529" y="-58289"/>
            <a:ext cx="3417437" cy="88915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ПАВЛОВСК  </a:t>
            </a:r>
          </a:p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2025- 2026г.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17;p1"/>
          <p:cNvSpPr txBox="1">
            <a:spLocks/>
          </p:cNvSpPr>
          <p:nvPr/>
        </p:nvSpPr>
        <p:spPr>
          <a:xfrm>
            <a:off x="2643174" y="188640"/>
            <a:ext cx="3917503" cy="70051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Ресурсный потенциал (оснащение кабинетов)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136582"/>
              </p:ext>
            </p:extLst>
          </p:nvPr>
        </p:nvGraphicFramePr>
        <p:xfrm>
          <a:off x="571472" y="857232"/>
          <a:ext cx="7920880" cy="5864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4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 №1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2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Павловская СОШ с УИОП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</a:t>
                      </a:r>
                      <a:r>
                        <a:rPr lang="ru-RU" sz="1000" b="0" i="1" dirty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Елизаветовская</a:t>
                      </a:r>
                      <a:r>
                        <a:rPr lang="ru-RU" sz="1000" b="0" i="1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000" b="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9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Химия,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</a:t>
                      </a:r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0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ОБЗР, технология (част.),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ТОЧКА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РОСТА (технологическая напр.)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биология, ТОЧКА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РОСТА (</a:t>
                      </a:r>
                      <a:r>
                        <a:rPr lang="ru-RU" sz="1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ест.-науч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напр.)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774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А-Донская  СОШ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744">
                <a:tc>
                  <a:txBody>
                    <a:bodyPr/>
                    <a:lstStyle/>
                    <a:p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биология, физика, химия, технология, ОБЗР, ТОЧКА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РОСТА (</a:t>
                      </a:r>
                      <a:r>
                        <a:rPr lang="ru-RU" sz="1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ест.-науч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напр.)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 №2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277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Павловская СОШ №3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</a:t>
                      </a:r>
                      <a:r>
                        <a:rPr lang="ru-RU" sz="1000" b="0" i="1" dirty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Буйловская</a:t>
                      </a:r>
                      <a:r>
                        <a:rPr lang="ru-RU" sz="1000" b="0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000" b="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2774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Химия, физика, технология (част.), </a:t>
                      </a: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ТОЧКА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РОСТА (</a:t>
                      </a:r>
                      <a:r>
                        <a:rPr lang="ru-RU" sz="1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ест.-науч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напр.)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Физика, Точка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роста (</a:t>
                      </a:r>
                      <a:r>
                        <a:rPr lang="ru-RU" sz="1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ест-науч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126">
                <a:tc>
                  <a:txBody>
                    <a:bodyPr/>
                    <a:lstStyle/>
                    <a:p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</a:t>
                      </a:r>
                      <a:r>
                        <a:rPr lang="ru-RU" sz="1000" b="0" i="1" dirty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Казинская</a:t>
                      </a:r>
                      <a:r>
                        <a:rPr lang="ru-RU" sz="1000" b="0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000" b="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2774">
                <a:tc>
                  <a:txBody>
                    <a:bodyPr/>
                    <a:lstStyle/>
                    <a:p>
                      <a:endParaRPr lang="ru-RU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Физика, ТОЧКА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РОСТА (технологическая напр.)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0914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</a:t>
                      </a:r>
                      <a:r>
                        <a:rPr lang="ru-RU" sz="1000" b="0" i="1" dirty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Гаврильская</a:t>
                      </a:r>
                      <a:r>
                        <a:rPr lang="ru-RU" sz="1000" b="0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000" b="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2825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ТОЧКА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РОСТА (</a:t>
                      </a:r>
                      <a:r>
                        <a:rPr lang="ru-RU" sz="1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ест.-науч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напр.)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048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 №3</a:t>
                      </a:r>
                      <a:endParaRPr lang="ru-RU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27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</a:t>
                      </a:r>
                      <a:r>
                        <a:rPr lang="ru-RU" sz="1000" b="1" i="1" dirty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Лосевская</a:t>
                      </a:r>
                      <a:r>
                        <a:rPr lang="ru-RU" sz="1000" b="1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</a:t>
                      </a:r>
                      <a:r>
                        <a:rPr lang="ru-RU" sz="1000" b="0" i="1" dirty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Песковская</a:t>
                      </a:r>
                      <a:r>
                        <a:rPr lang="ru-RU" sz="1000" b="0" i="1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000" b="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808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физика, химия, </a:t>
                      </a:r>
                      <a:endParaRPr lang="ru-RU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биология, химия, ТОЧКА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РОСТА - 2 (</a:t>
                      </a:r>
                      <a:r>
                        <a:rPr lang="ru-RU" sz="1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ест.-науч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напр.)</a:t>
                      </a:r>
                      <a:endParaRPr lang="ru-RU" sz="1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277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ТОЧКА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РОСТА (технологическая напр.)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Покровская СОШ</a:t>
                      </a:r>
                      <a:endParaRPr lang="ru-RU" sz="1000" b="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656574"/>
                  </a:ext>
                </a:extLst>
              </a:tr>
              <a:tr h="27277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ТОЧКА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РОСТА (</a:t>
                      </a:r>
                      <a:r>
                        <a:rPr lang="ru-RU" sz="1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ест.-науч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напр.)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Физика, химия, биология, ОБЗР, ТОЧКА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РОСТА (</a:t>
                      </a:r>
                      <a:r>
                        <a:rPr lang="ru-RU" sz="1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ест.-науч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напр.)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8208795"/>
                  </a:ext>
                </a:extLst>
              </a:tr>
              <a:tr h="272774">
                <a:tc>
                  <a:txBody>
                    <a:bodyPr/>
                    <a:lstStyle/>
                    <a:p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0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</a:t>
                      </a:r>
                      <a:r>
                        <a:rPr lang="ru-RU" sz="1000" b="0" i="1" dirty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Ливенская</a:t>
                      </a:r>
                      <a:r>
                        <a:rPr lang="ru-RU" sz="1000" b="0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ООШ</a:t>
                      </a:r>
                      <a:endParaRPr lang="ru-RU" sz="1000" b="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8131221"/>
                  </a:ext>
                </a:extLst>
              </a:tr>
              <a:tr h="363441">
                <a:tc>
                  <a:txBody>
                    <a:bodyPr/>
                    <a:lstStyle/>
                    <a:p>
                      <a:endParaRPr lang="ru-RU" sz="1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ФизикаТОЧКА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РОСТА (</a:t>
                      </a:r>
                      <a:r>
                        <a:rPr lang="ru-RU" sz="1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ест.-науч</a:t>
                      </a:r>
                      <a:r>
                        <a:rPr lang="ru-RU" sz="1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напр.)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691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95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1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D3480"/>
              </a:gs>
              <a:gs pos="100000">
                <a:srgbClr val="1D348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1" name="Google Shape;113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415" y="-502920"/>
            <a:ext cx="9087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5319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117;p1"/>
          <p:cNvSpPr txBox="1">
            <a:spLocks/>
          </p:cNvSpPr>
          <p:nvPr/>
        </p:nvSpPr>
        <p:spPr>
          <a:xfrm>
            <a:off x="6096529" y="-58289"/>
            <a:ext cx="3417437" cy="88915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ПАВЛОВСК  </a:t>
            </a:r>
          </a:p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2025- 2026г.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17;p1"/>
          <p:cNvSpPr txBox="1">
            <a:spLocks/>
          </p:cNvSpPr>
          <p:nvPr/>
        </p:nvSpPr>
        <p:spPr>
          <a:xfrm>
            <a:off x="2643174" y="74712"/>
            <a:ext cx="3917503" cy="814446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Ресурсный потенциал (оснащение кабинетов)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579225"/>
              </p:ext>
            </p:extLst>
          </p:nvPr>
        </p:nvGraphicFramePr>
        <p:xfrm>
          <a:off x="714348" y="1000108"/>
          <a:ext cx="8030128" cy="364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5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5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Округ №4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</a:t>
                      </a:r>
                      <a:r>
                        <a:rPr lang="ru-RU" sz="1200" b="0" i="1" dirty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Воронцовская</a:t>
                      </a:r>
                      <a:r>
                        <a:rPr lang="ru-RU" sz="1200" b="0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200" b="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Петровская СОШ </a:t>
                      </a:r>
                      <a:endParaRPr lang="ru-RU" sz="1200" b="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6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Химия, ОБЗР (част.), технология (част.), физика (част.)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ОБЗР, ТОЧКА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РОСТА (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ест.-науч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напр.)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9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ТОЧКА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РОСТА (технологическая напр.)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Александровская</a:t>
                      </a:r>
                      <a:r>
                        <a:rPr lang="ru-RU" sz="1200" b="0" i="1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200" b="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140">
                <a:tc>
                  <a:txBody>
                    <a:bodyPr/>
                    <a:lstStyle/>
                    <a:p>
                      <a:endParaRPr lang="ru-RU" sz="1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биология, физика, химия,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ТОЧКА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РОСТА  (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ест.-науч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напр.)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372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МКОУ </a:t>
                      </a:r>
                      <a:r>
                        <a:rPr lang="ru-RU" sz="1200" b="0" i="1" dirty="0" err="1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К-Октябрьская</a:t>
                      </a:r>
                      <a:r>
                        <a:rPr lang="ru-RU" sz="1200" b="0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СОШ</a:t>
                      </a:r>
                      <a:endParaRPr lang="ru-RU" sz="1200" b="0" i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980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География, биология, химия (част.), физика (част.), ОБЗР, ТОЧКА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РОСТА - 2 (</a:t>
                      </a:r>
                      <a:r>
                        <a:rPr lang="ru-RU" sz="1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ест.-науч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напр.)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Павловская СОШ №2 (ресурсный центр)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ОБЗР (частично),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ТОЧКА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РОСТА (технологическая напр.)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31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12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1D3480"/>
              </a:gs>
              <a:gs pos="100000">
                <a:srgbClr val="1D348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1" name="Google Shape;113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7415" y="-502920"/>
            <a:ext cx="9087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47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0" y="531912"/>
            <a:ext cx="1847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ru-RU"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" name="Google Shape;117;p1"/>
          <p:cNvSpPr txBox="1">
            <a:spLocks/>
          </p:cNvSpPr>
          <p:nvPr/>
        </p:nvSpPr>
        <p:spPr>
          <a:xfrm>
            <a:off x="6096529" y="-58289"/>
            <a:ext cx="3417437" cy="88915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ПАВЛОВСК  </a:t>
            </a:r>
          </a:p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2025- 2026г.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17;p1"/>
          <p:cNvSpPr txBox="1">
            <a:spLocks/>
          </p:cNvSpPr>
          <p:nvPr/>
        </p:nvSpPr>
        <p:spPr>
          <a:xfrm>
            <a:off x="2643174" y="214290"/>
            <a:ext cx="3917503" cy="889158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 образовательный округ  (предметный </a:t>
            </a:r>
          </a:p>
          <a:p>
            <a:pPr algn="ctr">
              <a:buClr>
                <a:srgbClr val="000000"/>
              </a:buClr>
              <a:buSzPts val="5400"/>
            </a:pPr>
            <a:r>
              <a:rPr lang="ru-RU" sz="2200" b="1" kern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ресурс) </a:t>
            </a:r>
            <a:endParaRPr lang="ru-RU" sz="2200" b="1" kern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500430" y="1571612"/>
            <a:ext cx="2428892" cy="2357454"/>
          </a:xfrm>
          <a:prstGeom prst="ellips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571868" y="2000240"/>
            <a:ext cx="2385362" cy="2759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16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МКОУ </a:t>
            </a:r>
            <a:r>
              <a:rPr lang="ru-RU" altLang="ru-RU" sz="1600" b="1" kern="0" dirty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Павловская </a:t>
            </a:r>
            <a:r>
              <a:rPr lang="ru-RU" altLang="ru-RU" sz="16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СОШ №2 (математика, русский яз., физика, химия, биология, информатика, история, обществознание, география, </a:t>
            </a: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r>
              <a:rPr lang="ru-RU" altLang="ru-RU" sz="1600" b="1" kern="0" dirty="0" smtClean="0">
                <a:solidFill>
                  <a:srgbClr val="FFFFFF"/>
                </a:solidFill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литература)</a:t>
            </a:r>
            <a:endParaRPr lang="ru-RU" altLang="ru-RU" sz="1600" b="1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altLang="ru-RU" sz="1400" kern="0" dirty="0" smtClean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altLang="ru-RU" sz="1400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  <a:p>
            <a:pPr algn="ctr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Font typeface="Arial"/>
              <a:buNone/>
            </a:pPr>
            <a:endParaRPr lang="ru-RU" altLang="ru-RU" sz="1400" kern="0" dirty="0">
              <a:solidFill>
                <a:srgbClr val="FFFFFF"/>
              </a:solidFill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6572264" y="3357562"/>
            <a:ext cx="2428892" cy="23574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МКОУ </a:t>
            </a:r>
            <a:r>
              <a:rPr lang="ru-RU" dirty="0" err="1" smtClean="0"/>
              <a:t>Елизаветовская</a:t>
            </a:r>
            <a:r>
              <a:rPr lang="ru-RU" dirty="0" smtClean="0"/>
              <a:t> СОШ (химия)</a:t>
            </a:r>
            <a:endParaRPr lang="ru-RU" dirty="0"/>
          </a:p>
        </p:txBody>
      </p:sp>
      <p:sp>
        <p:nvSpPr>
          <p:cNvPr id="54" name="Овал 53"/>
          <p:cNvSpPr/>
          <p:nvPr/>
        </p:nvSpPr>
        <p:spPr>
          <a:xfrm>
            <a:off x="357158" y="3214686"/>
            <a:ext cx="2714644" cy="242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МКОУ </a:t>
            </a:r>
            <a:r>
              <a:rPr lang="ru-RU" dirty="0" err="1" smtClean="0"/>
              <a:t>А-Донская</a:t>
            </a:r>
            <a:r>
              <a:rPr lang="ru-RU" dirty="0" smtClean="0"/>
              <a:t> СОШ (математика, русский яз., биология, история, обществознание,</a:t>
            </a:r>
          </a:p>
          <a:p>
            <a:pPr algn="ctr"/>
            <a:r>
              <a:rPr lang="ru-RU" dirty="0" smtClean="0"/>
              <a:t> география, литература) </a:t>
            </a:r>
          </a:p>
          <a:p>
            <a:pPr algn="ctr"/>
            <a:endParaRPr lang="ru-RU" dirty="0"/>
          </a:p>
        </p:txBody>
      </p:sp>
      <p:sp>
        <p:nvSpPr>
          <p:cNvPr id="58" name="Стрелка вправо 57"/>
          <p:cNvSpPr/>
          <p:nvPr/>
        </p:nvSpPr>
        <p:spPr>
          <a:xfrm rot="2259004">
            <a:off x="5881409" y="3309868"/>
            <a:ext cx="889080" cy="321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низ 59"/>
          <p:cNvSpPr/>
          <p:nvPr/>
        </p:nvSpPr>
        <p:spPr>
          <a:xfrm rot="2701432">
            <a:off x="2853144" y="3044002"/>
            <a:ext cx="299727" cy="912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15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</TotalTime>
  <Words>1167</Words>
  <Application>Microsoft Office PowerPoint</Application>
  <PresentationFormat>Экран (4:3)</PresentationFormat>
  <Paragraphs>250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Asap</vt:lpstr>
      <vt:lpstr>Calibri</vt:lpstr>
      <vt:lpstr>Montserrat ExtraBold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67</cp:revision>
  <dcterms:created xsi:type="dcterms:W3CDTF">2025-05-12T10:13:50Z</dcterms:created>
  <dcterms:modified xsi:type="dcterms:W3CDTF">2025-11-28T11:48:58Z</dcterms:modified>
</cp:coreProperties>
</file>